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23"/>
  </p:notesMasterIdLst>
  <p:sldIdLst>
    <p:sldId id="256" r:id="rId2"/>
    <p:sldId id="284" r:id="rId3"/>
    <p:sldId id="285" r:id="rId4"/>
    <p:sldId id="274" r:id="rId5"/>
    <p:sldId id="297" r:id="rId6"/>
    <p:sldId id="270" r:id="rId7"/>
    <p:sldId id="301" r:id="rId8"/>
    <p:sldId id="306" r:id="rId9"/>
    <p:sldId id="307" r:id="rId10"/>
    <p:sldId id="308" r:id="rId11"/>
    <p:sldId id="310" r:id="rId12"/>
    <p:sldId id="288" r:id="rId13"/>
    <p:sldId id="312" r:id="rId14"/>
    <p:sldId id="314" r:id="rId15"/>
    <p:sldId id="316" r:id="rId16"/>
    <p:sldId id="300" r:id="rId17"/>
    <p:sldId id="315" r:id="rId18"/>
    <p:sldId id="313" r:id="rId19"/>
    <p:sldId id="289" r:id="rId20"/>
    <p:sldId id="299" r:id="rId21"/>
    <p:sldId id="293" r:id="rId22"/>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645541-6F44-4E66-93BA-331E934E3B15}" v="12" dt="2023-09-20T08:52:55.784"/>
    <p1510:client id="{AEB76F54-D900-446D-A5ED-ED5A13710506}" v="1" dt="2023-09-20T10:27:12.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Bayes" userId="8999b257-abde-4119-8b40-99fa1fa25344" providerId="ADAL" clId="{AEB76F54-D900-446D-A5ED-ED5A13710506}"/>
    <pc:docChg chg="custSel delSld modSld">
      <pc:chgData name="Natalie Bayes" userId="8999b257-abde-4119-8b40-99fa1fa25344" providerId="ADAL" clId="{AEB76F54-D900-446D-A5ED-ED5A13710506}" dt="2023-09-20T10:27:40.138" v="6" actId="2696"/>
      <pc:docMkLst>
        <pc:docMk/>
      </pc:docMkLst>
      <pc:sldChg chg="delSp">
        <pc:chgData name="Natalie Bayes" userId="8999b257-abde-4119-8b40-99fa1fa25344" providerId="ADAL" clId="{AEB76F54-D900-446D-A5ED-ED5A13710506}" dt="2023-09-20T10:27:12.620" v="2" actId="478"/>
        <pc:sldMkLst>
          <pc:docMk/>
          <pc:sldMk cId="0" sldId="297"/>
        </pc:sldMkLst>
        <pc:picChg chg="del">
          <ac:chgData name="Natalie Bayes" userId="8999b257-abde-4119-8b40-99fa1fa25344" providerId="ADAL" clId="{AEB76F54-D900-446D-A5ED-ED5A13710506}" dt="2023-09-20T10:27:12.620" v="2" actId="478"/>
          <ac:picMkLst>
            <pc:docMk/>
            <pc:sldMk cId="0" sldId="297"/>
            <ac:picMk id="8196" creationId="{455B85B5-E8D3-E795-6CAA-B70BE393483F}"/>
          </ac:picMkLst>
        </pc:picChg>
      </pc:sldChg>
      <pc:sldChg chg="delSp mod">
        <pc:chgData name="Natalie Bayes" userId="8999b257-abde-4119-8b40-99fa1fa25344" providerId="ADAL" clId="{AEB76F54-D900-446D-A5ED-ED5A13710506}" dt="2023-09-20T10:27:21.469" v="3" actId="478"/>
        <pc:sldMkLst>
          <pc:docMk/>
          <pc:sldMk cId="0" sldId="301"/>
        </pc:sldMkLst>
        <pc:picChg chg="del">
          <ac:chgData name="Natalie Bayes" userId="8999b257-abde-4119-8b40-99fa1fa25344" providerId="ADAL" clId="{AEB76F54-D900-446D-A5ED-ED5A13710506}" dt="2023-09-20T10:27:21.469" v="3" actId="478"/>
          <ac:picMkLst>
            <pc:docMk/>
            <pc:sldMk cId="0" sldId="301"/>
            <ac:picMk id="4" creationId="{D4E0A140-08DC-901C-B0CB-395A0424A5E5}"/>
          </ac:picMkLst>
        </pc:picChg>
      </pc:sldChg>
      <pc:sldChg chg="del">
        <pc:chgData name="Natalie Bayes" userId="8999b257-abde-4119-8b40-99fa1fa25344" providerId="ADAL" clId="{AEB76F54-D900-446D-A5ED-ED5A13710506}" dt="2023-09-20T10:27:27.911" v="4" actId="2696"/>
        <pc:sldMkLst>
          <pc:docMk/>
          <pc:sldMk cId="0" sldId="302"/>
        </pc:sldMkLst>
      </pc:sldChg>
      <pc:sldChg chg="del">
        <pc:chgData name="Natalie Bayes" userId="8999b257-abde-4119-8b40-99fa1fa25344" providerId="ADAL" clId="{AEB76F54-D900-446D-A5ED-ED5A13710506}" dt="2023-09-20T10:27:08.154" v="1" actId="2696"/>
        <pc:sldMkLst>
          <pc:docMk/>
          <pc:sldMk cId="0" sldId="303"/>
        </pc:sldMkLst>
      </pc:sldChg>
      <pc:sldChg chg="del">
        <pc:chgData name="Natalie Bayes" userId="8999b257-abde-4119-8b40-99fa1fa25344" providerId="ADAL" clId="{AEB76F54-D900-446D-A5ED-ED5A13710506}" dt="2023-09-20T10:27:01.964" v="0" actId="2696"/>
        <pc:sldMkLst>
          <pc:docMk/>
          <pc:sldMk cId="0" sldId="304"/>
        </pc:sldMkLst>
      </pc:sldChg>
      <pc:sldChg chg="del">
        <pc:chgData name="Natalie Bayes" userId="8999b257-abde-4119-8b40-99fa1fa25344" providerId="ADAL" clId="{AEB76F54-D900-446D-A5ED-ED5A13710506}" dt="2023-09-20T10:27:32.885" v="5" actId="2696"/>
        <pc:sldMkLst>
          <pc:docMk/>
          <pc:sldMk cId="0" sldId="305"/>
        </pc:sldMkLst>
      </pc:sldChg>
      <pc:sldChg chg="del">
        <pc:chgData name="Natalie Bayes" userId="8999b257-abde-4119-8b40-99fa1fa25344" providerId="ADAL" clId="{AEB76F54-D900-446D-A5ED-ED5A13710506}" dt="2023-09-20T10:27:40.138" v="6" actId="2696"/>
        <pc:sldMkLst>
          <pc:docMk/>
          <pc:sldMk cId="1034046047"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E6F70D-5689-3A43-F5D7-4FD2829E242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85CC2FCF-C99C-8A51-E191-5E152C976363}"/>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F5491979-F0D9-40E2-91E4-2C1E9BAC972E}" type="datetimeFigureOut">
              <a:rPr lang="en-GB"/>
              <a:pPr>
                <a:defRPr/>
              </a:pPr>
              <a:t>20/09/2023</a:t>
            </a:fld>
            <a:endParaRPr lang="en-GB"/>
          </a:p>
        </p:txBody>
      </p:sp>
      <p:sp>
        <p:nvSpPr>
          <p:cNvPr id="4" name="Slide Image Placeholder 3">
            <a:extLst>
              <a:ext uri="{FF2B5EF4-FFF2-40B4-BE49-F238E27FC236}">
                <a16:creationId xmlns:a16="http://schemas.microsoft.com/office/drawing/2014/main" id="{C780646A-5FE2-1F94-7534-EAD27727A255}"/>
              </a:ext>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F4E8CF5-92A1-D5B7-D675-B64CCEA10763}"/>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06927D75-B01B-A454-3F9F-CF30E2A3EF2A}"/>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80445EF8-3CCD-59EF-557A-36C2E1CA0D6B}"/>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4E32C06-C05F-4937-A66E-9C7B8FD0E2D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4E32C06-C05F-4937-A66E-9C7B8FD0E2DB}" type="slidenum">
              <a:rPr lang="en-GB" altLang="en-US" smtClean="0"/>
              <a:pPr>
                <a:defRPr/>
              </a:pPr>
              <a:t>3</a:t>
            </a:fld>
            <a:endParaRPr lang="en-GB" altLang="en-US"/>
          </a:p>
        </p:txBody>
      </p:sp>
    </p:spTree>
    <p:extLst>
      <p:ext uri="{BB962C8B-B14F-4D97-AF65-F5344CB8AC3E}">
        <p14:creationId xmlns:p14="http://schemas.microsoft.com/office/powerpoint/2010/main" val="343895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F3B00D3-0A53-45E1-E25E-64FD93B23F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9FD94F0-AD83-6595-1434-3B98017E8A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036292A0-8A0F-ADE3-679D-6DE1F840BA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1B793003-0C32-4658-90B5-05FD66F868B8}" type="slidenum">
              <a:rPr lang="en-GB" altLang="en-US" smtClean="0"/>
              <a:pPr/>
              <a:t>6</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3384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54665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65305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3420267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757318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75427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326683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38685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0239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6027F-7875-4030-9381-8BD8C4F21935}" type="datetimeFigureOut">
              <a:rPr lang="en-US" dirty="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33768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1532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597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9760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9/20/2023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47869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9/20/2023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5442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9/20/2023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6738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01156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62000"/>
                <a:hueMod val="108000"/>
                <a:satMod val="164000"/>
                <a:lumMod val="69000"/>
              </a:schemeClr>
              <a:schemeClr val="bg2">
                <a:tint val="96000"/>
                <a:hueMod val="90000"/>
                <a:satMod val="130000"/>
                <a:lumMod val="134000"/>
              </a:schemeClr>
            </a:duotone>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9/20/2023</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4211711630"/>
      </p:ext>
    </p:extLst>
  </p:cSld>
  <p:clrMap bg1="dk1" tx1="lt1" bg2="dk2"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vimeo.com/showcase/9340990"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vimeo.com/showcase/934099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0DD188-5D24-3E92-87B0-418838369A0F}"/>
              </a:ext>
            </a:extLst>
          </p:cNvPr>
          <p:cNvSpPr>
            <a:spLocks noGrp="1" noChangeArrowheads="1"/>
          </p:cNvSpPr>
          <p:nvPr>
            <p:ph type="ctrTitle"/>
          </p:nvPr>
        </p:nvSpPr>
        <p:spPr>
          <a:xfrm>
            <a:off x="306348" y="1563947"/>
            <a:ext cx="4397827" cy="3719873"/>
          </a:xfrm>
        </p:spPr>
        <p:txBody>
          <a:bodyPr>
            <a:normAutofit fontScale="90000"/>
          </a:bodyPr>
          <a:lstStyle/>
          <a:p>
            <a:pPr>
              <a:lnSpc>
                <a:spcPct val="90000"/>
              </a:lnSpc>
            </a:pPr>
            <a:r>
              <a:rPr lang="en-GB" altLang="en-US" sz="4500" dirty="0">
                <a:effectLst/>
                <a:latin typeface="Calibri"/>
                <a:cs typeface="Calibri"/>
              </a:rPr>
              <a:t>EYFS </a:t>
            </a:r>
            <a:br>
              <a:rPr lang="en-GB" altLang="en-US" sz="4500" dirty="0">
                <a:effectLst/>
                <a:latin typeface="Calibri"/>
                <a:cs typeface="Calibri"/>
              </a:rPr>
            </a:br>
            <a:r>
              <a:rPr lang="en-GB" altLang="en-US" sz="4500" dirty="0">
                <a:effectLst/>
                <a:latin typeface="Calibri"/>
                <a:cs typeface="Calibri"/>
              </a:rPr>
              <a:t>Phonics and Reading  Workshop</a:t>
            </a:r>
            <a:br>
              <a:rPr lang="en-GB" altLang="en-US" sz="4500" dirty="0">
                <a:effectLst/>
                <a:latin typeface="Calibri" panose="020F0502020204030204" pitchFamily="34" charset="0"/>
              </a:rPr>
            </a:br>
            <a:br>
              <a:rPr lang="en-GB" altLang="en-US" sz="4500" dirty="0">
                <a:latin typeface="Calibri"/>
                <a:cs typeface="Calibri"/>
              </a:rPr>
            </a:br>
            <a:endParaRPr lang="en-GB" altLang="en-US" sz="4500" dirty="0">
              <a:effectLst/>
              <a:latin typeface="Calibri"/>
              <a:cs typeface="Calibri"/>
            </a:endParaRPr>
          </a:p>
        </p:txBody>
      </p:sp>
      <p:sp>
        <p:nvSpPr>
          <p:cNvPr id="4109" name="Freeform 7">
            <a:extLst>
              <a:ext uri="{FF2B5EF4-FFF2-40B4-BE49-F238E27FC236}">
                <a16:creationId xmlns:a16="http://schemas.microsoft.com/office/drawing/2014/main" id="{897D890B-9AFB-4A90-9960-C92E65728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1836"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111" name="Rectangle 4110">
            <a:extLst>
              <a:ext uri="{FF2B5EF4-FFF2-40B4-BE49-F238E27FC236}">
                <a16:creationId xmlns:a16="http://schemas.microsoft.com/office/drawing/2014/main" id="{98ED2387-9C78-40F9-B794-A735DCB3A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00081" y="0"/>
            <a:ext cx="374391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Freeform 5">
            <a:extLst>
              <a:ext uri="{FF2B5EF4-FFF2-40B4-BE49-F238E27FC236}">
                <a16:creationId xmlns:a16="http://schemas.microsoft.com/office/drawing/2014/main" id="{477FCF5B-12FA-4ED2-B449-20BD744A7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797005"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sp>
        <p:nvSpPr>
          <p:cNvPr id="4114" name="Rectangle 4113">
            <a:extLst>
              <a:ext uri="{FF2B5EF4-FFF2-40B4-BE49-F238E27FC236}">
                <a16:creationId xmlns:a16="http://schemas.microsoft.com/office/drawing/2014/main" id="{1780B2A6-1181-456F-8B6E-AD86960CD0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4099" name="Picture 3">
            <a:extLst>
              <a:ext uri="{FF2B5EF4-FFF2-40B4-BE49-F238E27FC236}">
                <a16:creationId xmlns:a16="http://schemas.microsoft.com/office/drawing/2014/main" id="{68D82822-8DB8-6224-FDAD-B31A4D50A1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2515" y="2509665"/>
            <a:ext cx="2202627" cy="206727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C280F965-57D6-E949-430B-09E5980C6142}"/>
              </a:ext>
            </a:extLst>
          </p:cNvPr>
          <p:cNvSpPr>
            <a:spLocks noGrp="1"/>
          </p:cNvSpPr>
          <p:nvPr>
            <p:ph type="title"/>
          </p:nvPr>
        </p:nvSpPr>
        <p:spPr>
          <a:xfrm>
            <a:off x="687525" y="452718"/>
            <a:ext cx="7046542" cy="1419191"/>
          </a:xfrm>
        </p:spPr>
        <p:txBody>
          <a:bodyPr anchor="ctr">
            <a:normAutofit fontScale="90000"/>
          </a:bodyPr>
          <a:lstStyle/>
          <a:p>
            <a:r>
              <a:rPr lang="en-GB" sz="4000" dirty="0">
                <a:solidFill>
                  <a:schemeClr val="bg1"/>
                </a:solidFill>
                <a:latin typeface="Comic Sans MS"/>
              </a:rPr>
              <a:t>What skills does my child need?</a:t>
            </a:r>
            <a:br>
              <a:rPr lang="en-GB" sz="4000" dirty="0">
                <a:latin typeface="Comic Sans MS"/>
              </a:rPr>
            </a:br>
            <a:r>
              <a:rPr lang="en-GB" sz="4000" dirty="0">
                <a:solidFill>
                  <a:schemeClr val="bg1"/>
                </a:solidFill>
                <a:latin typeface="Comic Sans MS"/>
              </a:rPr>
              <a:t>Stretch and read</a:t>
            </a:r>
            <a:endParaRPr lang="en-US" dirty="0">
              <a:solidFill>
                <a:schemeClr val="bg1"/>
              </a:solidFill>
              <a:latin typeface="Comic Sans MS"/>
            </a:endParaRPr>
          </a:p>
        </p:txBody>
      </p:sp>
      <p:sp>
        <p:nvSpPr>
          <p:cNvPr id="4" name="TextBox 3">
            <a:extLst>
              <a:ext uri="{FF2B5EF4-FFF2-40B4-BE49-F238E27FC236}">
                <a16:creationId xmlns:a16="http://schemas.microsoft.com/office/drawing/2014/main" id="{CF058CA6-EB61-55F6-B856-9C433B1C5FB8}"/>
              </a:ext>
            </a:extLst>
          </p:cNvPr>
          <p:cNvSpPr txBox="1"/>
          <p:nvPr/>
        </p:nvSpPr>
        <p:spPr>
          <a:xfrm>
            <a:off x="326571" y="2425959"/>
            <a:ext cx="4301411"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GB" sz="2000" b="1">
                <a:solidFill>
                  <a:srgbClr val="0070C0"/>
                </a:solidFill>
                <a:latin typeface="Comic Sans MS"/>
                <a:cs typeface="Arial"/>
              </a:rPr>
              <a:t>Blending</a:t>
            </a:r>
            <a:r>
              <a:rPr lang="en-GB" sz="2000">
                <a:latin typeface="Comic Sans MS"/>
                <a:cs typeface="Arial"/>
              </a:rPr>
              <a:t> - Saying the phonemes (sounds) in a word sufficiently quickly to make a word.</a:t>
            </a:r>
            <a:r>
              <a:rPr lang="en-US" sz="2000">
                <a:latin typeface="Comic Sans MS"/>
                <a:cs typeface="Arial"/>
              </a:rPr>
              <a:t>​</a:t>
            </a:r>
          </a:p>
          <a:p>
            <a:pPr>
              <a:buChar char="•"/>
            </a:pPr>
            <a:r>
              <a:rPr lang="en-GB" sz="2000">
                <a:latin typeface="Comic Sans MS"/>
                <a:cs typeface="Arial"/>
              </a:rPr>
              <a:t>We use this skill when we </a:t>
            </a:r>
            <a:r>
              <a:rPr lang="en-GB" sz="2000" b="1">
                <a:solidFill>
                  <a:srgbClr val="0070C0"/>
                </a:solidFill>
                <a:latin typeface="Comic Sans MS"/>
                <a:cs typeface="Arial"/>
              </a:rPr>
              <a:t>read</a:t>
            </a:r>
            <a:r>
              <a:rPr lang="en-GB" sz="2000">
                <a:latin typeface="Comic Sans MS"/>
                <a:cs typeface="Arial"/>
              </a:rPr>
              <a:t>.</a:t>
            </a:r>
            <a:r>
              <a:rPr lang="en-US" sz="2000">
                <a:latin typeface="Comic Sans MS"/>
                <a:cs typeface="Arial"/>
              </a:rPr>
              <a:t>​</a:t>
            </a:r>
          </a:p>
          <a:p>
            <a:r>
              <a:rPr lang="en-GB" sz="4800">
                <a:latin typeface="Comic Sans MS"/>
                <a:cs typeface="Arial"/>
              </a:rPr>
              <a:t>  m/</a:t>
            </a:r>
            <a:r>
              <a:rPr lang="en-GB" sz="4800" b="1" err="1">
                <a:solidFill>
                  <a:srgbClr val="FF0000"/>
                </a:solidFill>
                <a:latin typeface="Comic Sans MS"/>
                <a:cs typeface="Arial"/>
              </a:rPr>
              <a:t>ee</a:t>
            </a:r>
            <a:r>
              <a:rPr lang="en-GB" sz="4800">
                <a:latin typeface="Comic Sans MS"/>
                <a:cs typeface="Arial"/>
              </a:rPr>
              <a:t>/t = meet</a:t>
            </a:r>
          </a:p>
        </p:txBody>
      </p:sp>
      <p:sp>
        <p:nvSpPr>
          <p:cNvPr id="5" name="Content Placeholder 3">
            <a:extLst>
              <a:ext uri="{FF2B5EF4-FFF2-40B4-BE49-F238E27FC236}">
                <a16:creationId xmlns:a16="http://schemas.microsoft.com/office/drawing/2014/main" id="{BDF53EF2-2C0A-D6E4-B961-18F219ACC3E4}"/>
              </a:ext>
            </a:extLst>
          </p:cNvPr>
          <p:cNvSpPr txBox="1">
            <a:spLocks/>
          </p:cNvSpPr>
          <p:nvPr/>
        </p:nvSpPr>
        <p:spPr>
          <a:xfrm>
            <a:off x="4528523" y="2428755"/>
            <a:ext cx="4429764" cy="3451649"/>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spcBef>
                <a:spcPts val="0"/>
              </a:spcBef>
              <a:spcAft>
                <a:spcPts val="0"/>
              </a:spcAft>
              <a:buNone/>
            </a:pPr>
            <a:endParaRPr lang="en-GB" sz="100">
              <a:solidFill>
                <a:srgbClr val="000000"/>
              </a:solidFill>
            </a:endParaRPr>
          </a:p>
          <a:p>
            <a:pPr>
              <a:spcBef>
                <a:spcPts val="0"/>
              </a:spcBef>
              <a:spcAft>
                <a:spcPts val="0"/>
              </a:spcAft>
            </a:pPr>
            <a:r>
              <a:rPr lang="en-GB" sz="2000" b="1">
                <a:solidFill>
                  <a:srgbClr val="0070C0"/>
                </a:solidFill>
                <a:latin typeface="Comic Sans MS"/>
              </a:rPr>
              <a:t>Segmenting</a:t>
            </a:r>
            <a:r>
              <a:rPr lang="en-GB" sz="2000">
                <a:solidFill>
                  <a:srgbClr val="000000"/>
                </a:solidFill>
                <a:latin typeface="Comic Sans MS"/>
              </a:rPr>
              <a:t> - Breaking a spoken word into</a:t>
            </a:r>
            <a:r>
              <a:rPr lang="en-GB" sz="2000" b="0" i="0" u="none" strike="noStrike">
                <a:solidFill>
                  <a:srgbClr val="000000"/>
                </a:solidFill>
                <a:effectLst/>
                <a:latin typeface="Comic Sans MS"/>
              </a:rPr>
              <a:t> individual phonemes (sounds) and writing down the graphemes (letters that represent each sound).</a:t>
            </a:r>
            <a:r>
              <a:rPr lang="en-GB" sz="2000">
                <a:solidFill>
                  <a:srgbClr val="000000"/>
                </a:solidFill>
                <a:latin typeface="Comic Sans MS"/>
              </a:rPr>
              <a:t>  </a:t>
            </a:r>
            <a:endParaRPr lang="en-GB" sz="2000" b="0" i="0" u="none" strike="noStrike">
              <a:solidFill>
                <a:srgbClr val="000000"/>
              </a:solidFill>
              <a:effectLst/>
              <a:latin typeface="Comic Sans MS"/>
            </a:endParaRPr>
          </a:p>
          <a:p>
            <a:pPr>
              <a:spcBef>
                <a:spcPts val="0"/>
              </a:spcBef>
              <a:spcAft>
                <a:spcPts val="0"/>
              </a:spcAft>
            </a:pPr>
            <a:endParaRPr lang="en-GB" sz="2000" b="0" i="0" u="none" strike="noStrike">
              <a:solidFill>
                <a:srgbClr val="000000"/>
              </a:solidFill>
              <a:effectLst/>
              <a:latin typeface="Comic Sans MS"/>
            </a:endParaRPr>
          </a:p>
          <a:p>
            <a:pPr>
              <a:spcBef>
                <a:spcPts val="0"/>
              </a:spcBef>
              <a:spcAft>
                <a:spcPts val="0"/>
              </a:spcAft>
            </a:pPr>
            <a:r>
              <a:rPr lang="en-GB" sz="2000" b="0" i="0" u="none" strike="noStrike">
                <a:solidFill>
                  <a:srgbClr val="000000"/>
                </a:solidFill>
                <a:effectLst/>
                <a:latin typeface="Comic Sans MS"/>
              </a:rPr>
              <a:t>We use this skill when we </a:t>
            </a:r>
            <a:r>
              <a:rPr lang="en-GB" sz="2000" b="1" i="0" u="none" strike="noStrike">
                <a:solidFill>
                  <a:srgbClr val="0070C0"/>
                </a:solidFill>
                <a:effectLst/>
                <a:latin typeface="Comic Sans MS"/>
              </a:rPr>
              <a:t>spell</a:t>
            </a:r>
            <a:r>
              <a:rPr lang="en-GB" sz="2000" b="0" i="0" u="none" strike="noStrike">
                <a:solidFill>
                  <a:srgbClr val="000000"/>
                </a:solidFill>
                <a:effectLst/>
                <a:latin typeface="Comic Sans MS"/>
              </a:rPr>
              <a:t>.</a:t>
            </a:r>
          </a:p>
          <a:p>
            <a:pPr>
              <a:spcBef>
                <a:spcPts val="0"/>
              </a:spcBef>
              <a:spcAft>
                <a:spcPts val="0"/>
              </a:spcAft>
            </a:pPr>
            <a:endParaRPr lang="en-GB" sz="600" b="0" i="0" u="none" strike="noStrike">
              <a:solidFill>
                <a:srgbClr val="000000"/>
              </a:solidFill>
              <a:effectLst/>
              <a:latin typeface="Comic Sans MS"/>
            </a:endParaRPr>
          </a:p>
          <a:p>
            <a:pPr>
              <a:spcBef>
                <a:spcPts val="0"/>
              </a:spcBef>
              <a:spcAft>
                <a:spcPts val="0"/>
              </a:spcAft>
            </a:pPr>
            <a:r>
              <a:rPr lang="en-GB" sz="2400">
                <a:solidFill>
                  <a:srgbClr val="000000"/>
                </a:solidFill>
                <a:latin typeface="Comic Sans MS"/>
              </a:rPr>
              <a:t> </a:t>
            </a:r>
            <a:r>
              <a:rPr lang="en-GB" sz="4400">
                <a:solidFill>
                  <a:srgbClr val="000000"/>
                </a:solidFill>
                <a:latin typeface="Comic Sans MS"/>
              </a:rPr>
              <a:t>snail = s-n-</a:t>
            </a:r>
            <a:r>
              <a:rPr lang="en-GB" sz="4400">
                <a:solidFill>
                  <a:srgbClr val="FF0000"/>
                </a:solidFill>
                <a:latin typeface="Comic Sans MS"/>
              </a:rPr>
              <a:t>ai</a:t>
            </a:r>
            <a:r>
              <a:rPr lang="en-GB" sz="4400">
                <a:solidFill>
                  <a:srgbClr val="000000"/>
                </a:solidFill>
                <a:latin typeface="Comic Sans MS"/>
              </a:rPr>
              <a:t>-l</a:t>
            </a:r>
            <a:endParaRPr lang="en-GB" sz="4400">
              <a:latin typeface="Comic Sans MS"/>
            </a:endParaRPr>
          </a:p>
          <a:p>
            <a:endParaRPr lang="en-GB" sz="2000" b="1"/>
          </a:p>
        </p:txBody>
      </p:sp>
    </p:spTree>
    <p:extLst>
      <p:ext uri="{BB962C8B-B14F-4D97-AF65-F5344CB8AC3E}">
        <p14:creationId xmlns:p14="http://schemas.microsoft.com/office/powerpoint/2010/main" val="39451505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DC992020-FE4A-8708-25ED-E9818D926789}"/>
              </a:ext>
            </a:extLst>
          </p:cNvPr>
          <p:cNvSpPr>
            <a:spLocks noGrp="1"/>
          </p:cNvSpPr>
          <p:nvPr>
            <p:ph type="title"/>
          </p:nvPr>
        </p:nvSpPr>
        <p:spPr>
          <a:xfrm>
            <a:off x="827484" y="452718"/>
            <a:ext cx="6710641" cy="1400530"/>
          </a:xfrm>
        </p:spPr>
        <p:txBody>
          <a:bodyPr anchor="ctr">
            <a:normAutofit/>
          </a:bodyPr>
          <a:lstStyle/>
          <a:p>
            <a:r>
              <a:rPr lang="en-US">
                <a:solidFill>
                  <a:srgbClr val="FFFFFF"/>
                </a:solidFill>
                <a:latin typeface="Comic Sans MS"/>
              </a:rPr>
              <a:t>Co-operative Learning in Reception</a:t>
            </a:r>
          </a:p>
        </p:txBody>
      </p:sp>
      <p:pic>
        <p:nvPicPr>
          <p:cNvPr id="4" name="Picture 3">
            <a:extLst>
              <a:ext uri="{FF2B5EF4-FFF2-40B4-BE49-F238E27FC236}">
                <a16:creationId xmlns:a16="http://schemas.microsoft.com/office/drawing/2014/main" id="{C18C57BC-95B6-20BA-57B1-1E1BF26791FB}"/>
              </a:ext>
            </a:extLst>
          </p:cNvPr>
          <p:cNvPicPr>
            <a:picLocks noChangeAspect="1"/>
          </p:cNvPicPr>
          <p:nvPr/>
        </p:nvPicPr>
        <p:blipFill>
          <a:blip r:embed="rId2"/>
          <a:stretch>
            <a:fillRect/>
          </a:stretch>
        </p:blipFill>
        <p:spPr>
          <a:xfrm>
            <a:off x="235451" y="2473767"/>
            <a:ext cx="1074463" cy="1540897"/>
          </a:xfrm>
          <a:prstGeom prst="rect">
            <a:avLst/>
          </a:prstGeom>
        </p:spPr>
      </p:pic>
      <p:pic>
        <p:nvPicPr>
          <p:cNvPr id="5" name="Picture 4">
            <a:extLst>
              <a:ext uri="{FF2B5EF4-FFF2-40B4-BE49-F238E27FC236}">
                <a16:creationId xmlns:a16="http://schemas.microsoft.com/office/drawing/2014/main" id="{B745DD5F-0C36-C1E2-126C-578E746CF70C}"/>
              </a:ext>
            </a:extLst>
          </p:cNvPr>
          <p:cNvPicPr>
            <a:picLocks noChangeAspect="1"/>
          </p:cNvPicPr>
          <p:nvPr/>
        </p:nvPicPr>
        <p:blipFill rotWithShape="1">
          <a:blip r:embed="rId3"/>
          <a:srcRect t="3228" b="16223"/>
          <a:stretch/>
        </p:blipFill>
        <p:spPr>
          <a:xfrm>
            <a:off x="1669536" y="2403810"/>
            <a:ext cx="3006689" cy="3554770"/>
          </a:xfrm>
          <a:prstGeom prst="rect">
            <a:avLst/>
          </a:prstGeom>
        </p:spPr>
      </p:pic>
      <p:pic>
        <p:nvPicPr>
          <p:cNvPr id="6" name="Picture 5">
            <a:extLst>
              <a:ext uri="{FF2B5EF4-FFF2-40B4-BE49-F238E27FC236}">
                <a16:creationId xmlns:a16="http://schemas.microsoft.com/office/drawing/2014/main" id="{339ACFCC-DFAF-4994-36B8-1156821C41EF}"/>
              </a:ext>
            </a:extLst>
          </p:cNvPr>
          <p:cNvPicPr>
            <a:picLocks noChangeAspect="1"/>
          </p:cNvPicPr>
          <p:nvPr/>
        </p:nvPicPr>
        <p:blipFill>
          <a:blip r:embed="rId4"/>
          <a:stretch>
            <a:fillRect/>
          </a:stretch>
        </p:blipFill>
        <p:spPr>
          <a:xfrm>
            <a:off x="4671507" y="2478287"/>
            <a:ext cx="1186488" cy="1687180"/>
          </a:xfrm>
          <a:prstGeom prst="rect">
            <a:avLst/>
          </a:prstGeom>
        </p:spPr>
      </p:pic>
      <p:pic>
        <p:nvPicPr>
          <p:cNvPr id="7" name="Picture 6">
            <a:extLst>
              <a:ext uri="{FF2B5EF4-FFF2-40B4-BE49-F238E27FC236}">
                <a16:creationId xmlns:a16="http://schemas.microsoft.com/office/drawing/2014/main" id="{36175214-B052-07B5-794B-C19F94C2BC13}"/>
              </a:ext>
            </a:extLst>
          </p:cNvPr>
          <p:cNvPicPr>
            <a:picLocks noChangeAspect="1"/>
          </p:cNvPicPr>
          <p:nvPr/>
        </p:nvPicPr>
        <p:blipFill rotWithShape="1">
          <a:blip r:embed="rId5"/>
          <a:srcRect t="4266" b="8326"/>
          <a:stretch/>
        </p:blipFill>
        <p:spPr>
          <a:xfrm>
            <a:off x="5971094" y="2422964"/>
            <a:ext cx="3134231" cy="3782870"/>
          </a:xfrm>
          <a:prstGeom prst="rect">
            <a:avLst/>
          </a:prstGeom>
        </p:spPr>
      </p:pic>
      <p:sp>
        <p:nvSpPr>
          <p:cNvPr id="9" name="TextBox 5">
            <a:extLst>
              <a:ext uri="{FF2B5EF4-FFF2-40B4-BE49-F238E27FC236}">
                <a16:creationId xmlns:a16="http://schemas.microsoft.com/office/drawing/2014/main" id="{19BD76AA-730B-FAC1-C40A-97A0FFA89197}"/>
              </a:ext>
            </a:extLst>
          </p:cNvPr>
          <p:cNvSpPr txBox="1"/>
          <p:nvPr/>
        </p:nvSpPr>
        <p:spPr>
          <a:xfrm>
            <a:off x="243192" y="4182171"/>
            <a:ext cx="1320532" cy="64633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a:latin typeface="Comic Sans MS"/>
              </a:rPr>
              <a:t>Reception</a:t>
            </a:r>
          </a:p>
          <a:p>
            <a:pPr algn="ctr"/>
            <a:r>
              <a:rPr lang="en-GB">
                <a:latin typeface="Comic Sans MS"/>
              </a:rPr>
              <a:t>Term 1</a:t>
            </a:r>
          </a:p>
        </p:txBody>
      </p:sp>
      <p:sp>
        <p:nvSpPr>
          <p:cNvPr id="16" name="TextBox 6">
            <a:extLst>
              <a:ext uri="{FF2B5EF4-FFF2-40B4-BE49-F238E27FC236}">
                <a16:creationId xmlns:a16="http://schemas.microsoft.com/office/drawing/2014/main" id="{DE08AA01-D441-D2CD-82F7-B1A96D653AAF}"/>
              </a:ext>
            </a:extLst>
          </p:cNvPr>
          <p:cNvSpPr txBox="1"/>
          <p:nvPr/>
        </p:nvSpPr>
        <p:spPr>
          <a:xfrm>
            <a:off x="4638253" y="4267746"/>
            <a:ext cx="1239442" cy="646331"/>
          </a:xfrm>
          <a:prstGeom prst="rect">
            <a:avLst/>
          </a:prstGeom>
          <a:noFill/>
        </p:spPr>
        <p:txBody>
          <a:bodyPr wrap="non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a:latin typeface="Comic Sans MS"/>
              </a:rPr>
              <a:t>Reception</a:t>
            </a:r>
          </a:p>
          <a:p>
            <a:pPr algn="ctr"/>
            <a:r>
              <a:rPr lang="en-GB">
                <a:latin typeface="Comic Sans MS"/>
              </a:rPr>
              <a:t>Term 3</a:t>
            </a:r>
          </a:p>
        </p:txBody>
      </p:sp>
    </p:spTree>
    <p:extLst>
      <p:ext uri="{BB962C8B-B14F-4D97-AF65-F5344CB8AC3E}">
        <p14:creationId xmlns:p14="http://schemas.microsoft.com/office/powerpoint/2010/main" val="296646131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31" name="Rectangle 2663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633" name="Rectangle 2663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63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637" name="Freeform: Shape 2663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6626" name="Title 1">
            <a:extLst>
              <a:ext uri="{FF2B5EF4-FFF2-40B4-BE49-F238E27FC236}">
                <a16:creationId xmlns:a16="http://schemas.microsoft.com/office/drawing/2014/main" id="{A8DFD5C9-D599-4B0C-2F5E-8147A30DC1E1}"/>
              </a:ext>
            </a:extLst>
          </p:cNvPr>
          <p:cNvSpPr txBox="1">
            <a:spLocks/>
          </p:cNvSpPr>
          <p:nvPr/>
        </p:nvSpPr>
        <p:spPr bwMode="auto">
          <a:xfrm>
            <a:off x="827484" y="452718"/>
            <a:ext cx="6710641" cy="14005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defTabSz="457200" eaLnBrk="1" hangingPunct="1">
              <a:spcBef>
                <a:spcPct val="0"/>
              </a:spcBef>
              <a:spcAft>
                <a:spcPts val="600"/>
              </a:spcAft>
              <a:buNone/>
            </a:pPr>
            <a:r>
              <a:rPr lang="en-US" altLang="en-US" sz="4200">
                <a:solidFill>
                  <a:srgbClr val="FFFFFF"/>
                </a:solidFill>
                <a:latin typeface="Comic Sans MS"/>
                <a:ea typeface="+mj-ea"/>
                <a:cs typeface="+mj-cs"/>
              </a:rPr>
              <a:t>Common</a:t>
            </a:r>
            <a:r>
              <a:rPr lang="en-US" altLang="en-US" sz="4200" b="0" i="0" kern="1200">
                <a:solidFill>
                  <a:srgbClr val="FFFFFF"/>
                </a:solidFill>
                <a:latin typeface="Comic Sans MS"/>
                <a:ea typeface="+mj-ea"/>
                <a:cs typeface="+mj-cs"/>
              </a:rPr>
              <a:t> Exception Words</a:t>
            </a:r>
          </a:p>
        </p:txBody>
      </p:sp>
      <p:sp>
        <p:nvSpPr>
          <p:cNvPr id="14339" name="Content Placeholder 2">
            <a:extLst>
              <a:ext uri="{FF2B5EF4-FFF2-40B4-BE49-F238E27FC236}">
                <a16:creationId xmlns:a16="http://schemas.microsoft.com/office/drawing/2014/main" id="{33ECF71C-A518-582A-30C7-8845F754C001}"/>
              </a:ext>
            </a:extLst>
          </p:cNvPr>
          <p:cNvSpPr txBox="1">
            <a:spLocks/>
          </p:cNvSpPr>
          <p:nvPr/>
        </p:nvSpPr>
        <p:spPr bwMode="auto">
          <a:xfrm>
            <a:off x="822042" y="2428182"/>
            <a:ext cx="7488832" cy="3942433"/>
          </a:xfrm>
          <a:prstGeom prst="rect">
            <a:avLst/>
          </a:prstGeom>
        </p:spPr>
        <p:txBody>
          <a:bodyPr vert="horz" lIns="91440" tIns="45720" rIns="91440" bIns="45720" rtlCol="0" anchor="t">
            <a:normAutofit fontScale="92500" lnSpcReduction="10000"/>
          </a:bodyPr>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defTabSz="457200" eaLnBrk="1" hangingPunct="1">
              <a:lnSpc>
                <a:spcPct val="90000"/>
              </a:lnSpc>
              <a:spcBef>
                <a:spcPts val="1000"/>
              </a:spcBef>
              <a:spcAft>
                <a:spcPts val="0"/>
              </a:spcAft>
              <a:buClr>
                <a:schemeClr val="bg2">
                  <a:lumMod val="40000"/>
                  <a:lumOff val="60000"/>
                </a:schemeClr>
              </a:buClr>
              <a:buSzPct val="80000"/>
              <a:buFont typeface="Wingdings 3" charset="2"/>
              <a:buChar char=""/>
              <a:defRPr/>
            </a:pPr>
            <a:r>
              <a:rPr lang="en-US" altLang="en-US" sz="2000">
                <a:latin typeface="Comic Sans MS"/>
                <a:ea typeface="+mj-ea"/>
                <a:cs typeface="+mj-cs"/>
              </a:rPr>
              <a:t>Sometimes referred to as a tricky word or red words. It is a word that we can not decode using our phoneme knowledge. </a:t>
            </a:r>
          </a:p>
          <a:p>
            <a:pPr marL="0" indent="0" defTabSz="457200" eaLnBrk="1" hangingPunct="1">
              <a:lnSpc>
                <a:spcPct val="90000"/>
              </a:lnSpc>
              <a:spcBef>
                <a:spcPts val="1000"/>
              </a:spcBef>
              <a:spcAft>
                <a:spcPts val="0"/>
              </a:spcAft>
              <a:buClr>
                <a:schemeClr val="bg2">
                  <a:lumMod val="40000"/>
                  <a:lumOff val="60000"/>
                </a:schemeClr>
              </a:buClr>
              <a:buSzPct val="80000"/>
              <a:buFont typeface="Wingdings 3" charset="2"/>
              <a:buChar char=""/>
              <a:defRPr/>
            </a:pPr>
            <a:r>
              <a:rPr lang="en-US" altLang="en-US" sz="2000">
                <a:latin typeface="Comic Sans MS"/>
                <a:ea typeface="+mj-ea"/>
                <a:cs typeface="+mj-cs"/>
              </a:rPr>
              <a:t>     “We just have to learn it with our eyes”</a:t>
            </a:r>
          </a:p>
          <a:p>
            <a:pPr marL="0" indent="0" defTabSz="457200">
              <a:lnSpc>
                <a:spcPct val="90000"/>
              </a:lnSpc>
              <a:spcBef>
                <a:spcPts val="1000"/>
              </a:spcBef>
              <a:spcAft>
                <a:spcPts val="0"/>
              </a:spcAft>
              <a:buClr>
                <a:srgbClr val="F7F7F7"/>
              </a:buClr>
              <a:buSzPct val="80000"/>
              <a:buFont typeface="Wingdings 3" charset="2"/>
              <a:buChar char=""/>
              <a:defRPr/>
            </a:pPr>
            <a:r>
              <a:rPr lang="en-US" altLang="en-US" sz="2000">
                <a:latin typeface="Comic Sans MS"/>
                <a:ea typeface="+mj-ea"/>
                <a:cs typeface="+mj-cs"/>
              </a:rPr>
              <a:t>We use a clap and chant to help us.</a:t>
            </a:r>
          </a:p>
          <a:p>
            <a:pPr marL="0" indent="0" defTabSz="457200">
              <a:lnSpc>
                <a:spcPct val="90000"/>
              </a:lnSpc>
              <a:spcBef>
                <a:spcPts val="1000"/>
              </a:spcBef>
              <a:spcAft>
                <a:spcPts val="0"/>
              </a:spcAft>
              <a:buClr>
                <a:srgbClr val="F7F7F7"/>
              </a:buClr>
              <a:buSzPct val="80000"/>
              <a:buFont typeface="Wingdings 3" charset="2"/>
              <a:buChar char=""/>
              <a:defRPr/>
            </a:pPr>
            <a:r>
              <a:rPr lang="en-US" altLang="en-US" sz="2000">
                <a:latin typeface="Comic Sans MS"/>
                <a:ea typeface="+mj-ea"/>
                <a:cs typeface="+mj-cs"/>
              </a:rPr>
              <a:t>We play games with the red words to help us.</a:t>
            </a:r>
          </a:p>
          <a:p>
            <a:pPr marL="457200" lvl="1" indent="0" defTabSz="457200" eaLnBrk="1" hangingPunct="1">
              <a:lnSpc>
                <a:spcPct val="90000"/>
              </a:lnSpc>
              <a:spcBef>
                <a:spcPts val="1000"/>
              </a:spcBef>
              <a:spcAft>
                <a:spcPts val="0"/>
              </a:spcAft>
              <a:buClr>
                <a:schemeClr val="bg2">
                  <a:lumMod val="40000"/>
                  <a:lumOff val="60000"/>
                </a:schemeClr>
              </a:buClr>
              <a:buSzPct val="80000"/>
              <a:buFont typeface="Wingdings 3" charset="2"/>
              <a:buChar char=""/>
              <a:defRPr/>
            </a:pPr>
            <a:r>
              <a:rPr lang="en-US" altLang="en-US" sz="2000">
                <a:latin typeface="Comic Sans MS"/>
                <a:ea typeface="+mj-ea"/>
                <a:cs typeface="+mj-cs"/>
              </a:rPr>
              <a:t>For example:</a:t>
            </a:r>
          </a:p>
          <a:p>
            <a:pPr lvl="4" defTabSz="457200" eaLnBrk="1" hangingPunct="1">
              <a:lnSpc>
                <a:spcPct val="90000"/>
              </a:lnSpc>
              <a:spcBef>
                <a:spcPts val="1000"/>
              </a:spcBef>
              <a:spcAft>
                <a:spcPts val="0"/>
              </a:spcAft>
              <a:buClr>
                <a:schemeClr val="bg2">
                  <a:lumMod val="40000"/>
                  <a:lumOff val="60000"/>
                </a:schemeClr>
              </a:buClr>
              <a:buSzPct val="80000"/>
              <a:buFont typeface="Wingdings 3" charset="2"/>
              <a:buChar char=""/>
              <a:defRPr/>
            </a:pPr>
            <a:r>
              <a:rPr lang="en-US" altLang="en-US">
                <a:latin typeface="Comic Sans MS"/>
                <a:ea typeface="+mj-ea"/>
                <a:cs typeface="+mj-cs"/>
              </a:rPr>
              <a:t>we</a:t>
            </a:r>
          </a:p>
          <a:p>
            <a:pPr lvl="4" defTabSz="457200" eaLnBrk="1" hangingPunct="1">
              <a:lnSpc>
                <a:spcPct val="90000"/>
              </a:lnSpc>
              <a:spcBef>
                <a:spcPts val="1000"/>
              </a:spcBef>
              <a:spcAft>
                <a:spcPts val="0"/>
              </a:spcAft>
              <a:buClr>
                <a:schemeClr val="bg2">
                  <a:lumMod val="40000"/>
                  <a:lumOff val="60000"/>
                </a:schemeClr>
              </a:buClr>
              <a:buSzPct val="80000"/>
              <a:buFont typeface="Wingdings 3" charset="2"/>
              <a:buChar char=""/>
              <a:defRPr/>
            </a:pPr>
            <a:r>
              <a:rPr lang="en-US" altLang="en-US">
                <a:latin typeface="Comic Sans MS"/>
                <a:ea typeface="+mj-ea"/>
                <a:cs typeface="+mj-cs"/>
              </a:rPr>
              <a:t>the</a:t>
            </a:r>
          </a:p>
          <a:p>
            <a:pPr lvl="4" defTabSz="457200" eaLnBrk="1" hangingPunct="1">
              <a:lnSpc>
                <a:spcPct val="90000"/>
              </a:lnSpc>
              <a:spcBef>
                <a:spcPts val="1000"/>
              </a:spcBef>
              <a:spcAft>
                <a:spcPts val="0"/>
              </a:spcAft>
              <a:buClr>
                <a:schemeClr val="bg2">
                  <a:lumMod val="40000"/>
                  <a:lumOff val="60000"/>
                </a:schemeClr>
              </a:buClr>
              <a:buSzPct val="80000"/>
              <a:buFont typeface="Wingdings 3" charset="2"/>
              <a:buChar char=""/>
              <a:defRPr/>
            </a:pPr>
            <a:r>
              <a:rPr lang="en-US" altLang="en-US">
                <a:latin typeface="Comic Sans MS"/>
                <a:ea typeface="+mj-ea"/>
                <a:cs typeface="+mj-cs"/>
              </a:rPr>
              <a:t>to</a:t>
            </a:r>
          </a:p>
          <a:p>
            <a:pPr lvl="4" defTabSz="457200" eaLnBrk="1" hangingPunct="1">
              <a:lnSpc>
                <a:spcPct val="90000"/>
              </a:lnSpc>
              <a:spcBef>
                <a:spcPts val="1000"/>
              </a:spcBef>
              <a:spcAft>
                <a:spcPts val="0"/>
              </a:spcAft>
              <a:buClr>
                <a:schemeClr val="bg2">
                  <a:lumMod val="40000"/>
                  <a:lumOff val="60000"/>
                </a:schemeClr>
              </a:buClr>
              <a:buSzPct val="80000"/>
              <a:buFont typeface="Wingdings 3" charset="2"/>
              <a:buChar char=""/>
              <a:defRPr/>
            </a:pPr>
            <a:r>
              <a:rPr lang="en-US" altLang="en-US">
                <a:latin typeface="Comic Sans MS"/>
                <a:ea typeface="+mj-ea"/>
                <a:cs typeface="+mj-cs"/>
              </a:rPr>
              <a:t>was</a:t>
            </a:r>
          </a:p>
          <a:p>
            <a:pPr defTabSz="457200" eaLnBrk="1" hangingPunct="1">
              <a:lnSpc>
                <a:spcPct val="90000"/>
              </a:lnSpc>
              <a:spcBef>
                <a:spcPts val="1000"/>
              </a:spcBef>
              <a:spcAft>
                <a:spcPts val="0"/>
              </a:spcAft>
              <a:buClr>
                <a:schemeClr val="bg2">
                  <a:lumMod val="40000"/>
                  <a:lumOff val="60000"/>
                </a:schemeClr>
              </a:buClr>
              <a:buSzPct val="80000"/>
              <a:buFont typeface="Wingdings 3" charset="2"/>
              <a:buChar char=""/>
              <a:defRPr/>
            </a:pPr>
            <a:r>
              <a:rPr lang="en-US" altLang="en-US" sz="2000">
                <a:latin typeface="Comic Sans MS"/>
                <a:ea typeface="+mj-ea"/>
                <a:cs typeface="+mj-cs"/>
              </a:rPr>
              <a:t>The children will need to learn and remember these words</a:t>
            </a:r>
          </a:p>
        </p:txBody>
      </p:sp>
      <p:pic>
        <p:nvPicPr>
          <p:cNvPr id="2" name="Picture 1" descr="A pink rectangle with black letters&#10;&#10;Description automatically generated">
            <a:extLst>
              <a:ext uri="{FF2B5EF4-FFF2-40B4-BE49-F238E27FC236}">
                <a16:creationId xmlns:a16="http://schemas.microsoft.com/office/drawing/2014/main" id="{4B88C1BB-7FDE-2BED-E835-FB93A5A53619}"/>
              </a:ext>
            </a:extLst>
          </p:cNvPr>
          <p:cNvPicPr>
            <a:picLocks noChangeAspect="1"/>
          </p:cNvPicPr>
          <p:nvPr/>
        </p:nvPicPr>
        <p:blipFill>
          <a:blip r:embed="rId2"/>
          <a:stretch>
            <a:fillRect/>
          </a:stretch>
        </p:blipFill>
        <p:spPr>
          <a:xfrm>
            <a:off x="6265824" y="4170092"/>
            <a:ext cx="2076450" cy="11049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31" name="Rectangle 2663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633" name="Rectangle 2663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63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637" name="Freeform: Shape 2663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6626" name="Title 1">
            <a:extLst>
              <a:ext uri="{FF2B5EF4-FFF2-40B4-BE49-F238E27FC236}">
                <a16:creationId xmlns:a16="http://schemas.microsoft.com/office/drawing/2014/main" id="{A8DFD5C9-D599-4B0C-2F5E-8147A30DC1E1}"/>
              </a:ext>
            </a:extLst>
          </p:cNvPr>
          <p:cNvSpPr txBox="1">
            <a:spLocks/>
          </p:cNvSpPr>
          <p:nvPr/>
        </p:nvSpPr>
        <p:spPr bwMode="auto">
          <a:xfrm>
            <a:off x="827484" y="452718"/>
            <a:ext cx="6710641" cy="14005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defTabSz="457200" eaLnBrk="1" hangingPunct="1">
              <a:spcBef>
                <a:spcPct val="0"/>
              </a:spcBef>
              <a:spcAft>
                <a:spcPts val="600"/>
              </a:spcAft>
              <a:buNone/>
            </a:pPr>
            <a:r>
              <a:rPr lang="en-US" altLang="en-US" sz="4200">
                <a:solidFill>
                  <a:srgbClr val="FFFFFF"/>
                </a:solidFill>
                <a:latin typeface="Comic Sans MS"/>
                <a:ea typeface="+mj-ea"/>
                <a:cs typeface="+mj-cs"/>
              </a:rPr>
              <a:t>Shared Reader</a:t>
            </a:r>
            <a:endParaRPr lang="en-US" altLang="en-US" sz="4200" b="0" i="0" kern="1200">
              <a:solidFill>
                <a:srgbClr val="FFFFFF"/>
              </a:solidFill>
              <a:latin typeface="Comic Sans MS"/>
              <a:ea typeface="+mj-ea"/>
              <a:cs typeface="+mj-cs"/>
            </a:endParaRPr>
          </a:p>
        </p:txBody>
      </p:sp>
      <p:sp>
        <p:nvSpPr>
          <p:cNvPr id="14339" name="Content Placeholder 2">
            <a:extLst>
              <a:ext uri="{FF2B5EF4-FFF2-40B4-BE49-F238E27FC236}">
                <a16:creationId xmlns:a16="http://schemas.microsoft.com/office/drawing/2014/main" id="{33ECF71C-A518-582A-30C7-8845F754C001}"/>
              </a:ext>
            </a:extLst>
          </p:cNvPr>
          <p:cNvSpPr txBox="1">
            <a:spLocks/>
          </p:cNvSpPr>
          <p:nvPr/>
        </p:nvSpPr>
        <p:spPr bwMode="auto">
          <a:xfrm>
            <a:off x="827484" y="2763520"/>
            <a:ext cx="6709905" cy="3484879"/>
          </a:xfrm>
          <a:prstGeom prst="rect">
            <a:avLst/>
          </a:prstGeom>
        </p:spPr>
        <p:txBody>
          <a:bodyPr vert="horz" lIns="91440" tIns="45720" rIns="91440" bIns="45720" rtlCol="0" anchor="t">
            <a:noAutofit/>
          </a:bodyPr>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285750" indent="-285750" defTabSz="457200" eaLnBrk="1" hangingPunct="1">
              <a:spcAft>
                <a:spcPts val="600"/>
              </a:spcAft>
              <a:buClr>
                <a:schemeClr val="bg2">
                  <a:lumMod val="40000"/>
                  <a:lumOff val="60000"/>
                </a:schemeClr>
              </a:buClr>
              <a:buSzPct val="80000"/>
              <a:buFont typeface="Arial,Sans-Serif" charset="2"/>
              <a:buChar char="•"/>
              <a:defRPr/>
            </a:pPr>
            <a:r>
              <a:rPr lang="en-GB" sz="1800" dirty="0">
                <a:latin typeface="Comic Sans MS"/>
                <a:ea typeface="+mj-ea"/>
                <a:cs typeface="+mj-cs"/>
              </a:rPr>
              <a:t>In addition to their </a:t>
            </a:r>
            <a:r>
              <a:rPr lang="en-GB" sz="1800" b="1" dirty="0">
                <a:solidFill>
                  <a:srgbClr val="0070C0"/>
                </a:solidFill>
                <a:latin typeface="Comic Sans MS"/>
                <a:ea typeface="+mj-ea"/>
                <a:cs typeface="+mj-cs"/>
              </a:rPr>
              <a:t>daily</a:t>
            </a:r>
            <a:r>
              <a:rPr lang="en-GB" sz="1800" dirty="0">
                <a:latin typeface="Comic Sans MS"/>
                <a:ea typeface="+mj-ea"/>
                <a:cs typeface="+mj-cs"/>
              </a:rPr>
              <a:t> </a:t>
            </a:r>
            <a:r>
              <a:rPr lang="en-GB" sz="1800" b="1" dirty="0">
                <a:solidFill>
                  <a:srgbClr val="0070C0"/>
                </a:solidFill>
                <a:latin typeface="Comic Sans MS"/>
                <a:ea typeface="+mj-ea"/>
                <a:cs typeface="+mj-cs"/>
              </a:rPr>
              <a:t>phonics</a:t>
            </a:r>
            <a:r>
              <a:rPr lang="en-GB" sz="1800" dirty="0">
                <a:latin typeface="Comic Sans MS"/>
                <a:ea typeface="+mj-ea"/>
                <a:cs typeface="+mj-cs"/>
              </a:rPr>
              <a:t> lesson, the children have a </a:t>
            </a:r>
            <a:r>
              <a:rPr lang="en-GB" sz="1800" b="1" dirty="0">
                <a:solidFill>
                  <a:srgbClr val="0070C0"/>
                </a:solidFill>
                <a:latin typeface="Comic Sans MS"/>
                <a:ea typeface="+mj-ea"/>
                <a:cs typeface="+mj-cs"/>
              </a:rPr>
              <a:t>daily shared reading </a:t>
            </a:r>
            <a:r>
              <a:rPr lang="en-GB" sz="1800" dirty="0">
                <a:latin typeface="Comic Sans MS"/>
                <a:ea typeface="+mj-ea"/>
                <a:cs typeface="+mj-cs"/>
              </a:rPr>
              <a:t>lesson.</a:t>
            </a:r>
          </a:p>
          <a:p>
            <a:pPr marL="285750" indent="-285750" defTabSz="457200">
              <a:spcAft>
                <a:spcPts val="600"/>
              </a:spcAft>
              <a:buFont typeface="Arial,Sans-Serif" charset="2"/>
              <a:buChar char="•"/>
              <a:defRPr/>
            </a:pPr>
            <a:r>
              <a:rPr lang="en-GB" sz="1800" dirty="0">
                <a:latin typeface="Comic Sans MS"/>
                <a:ea typeface="+mj-ea"/>
                <a:cs typeface="+mj-cs"/>
              </a:rPr>
              <a:t>This provides them with the opportunity to </a:t>
            </a:r>
            <a:r>
              <a:rPr lang="en-GB" sz="1800" b="1" dirty="0">
                <a:solidFill>
                  <a:srgbClr val="0070C0"/>
                </a:solidFill>
                <a:latin typeface="Comic Sans MS"/>
                <a:ea typeface="+mj-ea"/>
                <a:cs typeface="+mj-cs"/>
              </a:rPr>
              <a:t>apply</a:t>
            </a:r>
            <a:r>
              <a:rPr lang="en-GB" sz="1800" dirty="0">
                <a:latin typeface="Comic Sans MS"/>
                <a:ea typeface="+mj-ea"/>
                <a:cs typeface="+mj-cs"/>
              </a:rPr>
              <a:t> what they have been learning in their phonics lessons but also work on fluency and expression. </a:t>
            </a:r>
            <a:endParaRPr lang="en-US" sz="1800" dirty="0">
              <a:latin typeface="Comic Sans MS"/>
              <a:ea typeface="+mj-ea"/>
              <a:cs typeface="+mj-cs"/>
            </a:endParaRPr>
          </a:p>
          <a:p>
            <a:pPr marL="285750" indent="-285750" defTabSz="457200">
              <a:spcAft>
                <a:spcPts val="600"/>
              </a:spcAft>
              <a:buFont typeface="Arial,Sans-Serif" charset="2"/>
              <a:buChar char="•"/>
              <a:defRPr/>
            </a:pPr>
            <a:r>
              <a:rPr lang="en-GB" sz="1800" dirty="0">
                <a:latin typeface="Comic Sans MS"/>
                <a:ea typeface="+mj-ea"/>
                <a:cs typeface="+mj-cs"/>
              </a:rPr>
              <a:t>The children discuss the text to develop their </a:t>
            </a:r>
            <a:r>
              <a:rPr lang="en-GB" sz="1800" b="1" dirty="0">
                <a:solidFill>
                  <a:srgbClr val="0070C0"/>
                </a:solidFill>
                <a:latin typeface="Comic Sans MS"/>
                <a:ea typeface="+mj-ea"/>
                <a:cs typeface="+mj-cs"/>
              </a:rPr>
              <a:t>comprehension skills</a:t>
            </a:r>
            <a:r>
              <a:rPr lang="en-GB" sz="1800" dirty="0">
                <a:latin typeface="Comic Sans MS"/>
                <a:ea typeface="+mj-ea"/>
                <a:cs typeface="+mj-cs"/>
              </a:rPr>
              <a:t>.</a:t>
            </a:r>
          </a:p>
          <a:p>
            <a:pPr marL="285750" indent="-285750" defTabSz="457200">
              <a:spcAft>
                <a:spcPts val="600"/>
              </a:spcAft>
              <a:buFont typeface="Arial,Sans-Serif" charset="2"/>
              <a:buChar char="•"/>
              <a:defRPr/>
            </a:pPr>
            <a:r>
              <a:rPr lang="en-GB" sz="1800" dirty="0">
                <a:latin typeface="Comic Sans MS"/>
                <a:ea typeface="+mj-ea"/>
                <a:cs typeface="+mj-cs"/>
              </a:rPr>
              <a:t>These are fully decodable. </a:t>
            </a:r>
            <a:r>
              <a:rPr lang="en-GB" sz="1800" dirty="0">
                <a:solidFill>
                  <a:srgbClr val="262626"/>
                </a:solidFill>
                <a:latin typeface="Comic Sans MS"/>
                <a:ea typeface="+mj-ea"/>
                <a:cs typeface="+mj-cs"/>
              </a:rPr>
              <a:t>A decodable reading book contains GPCs and common exception words </a:t>
            </a:r>
            <a:r>
              <a:rPr lang="en-GB" sz="1800" dirty="0">
                <a:solidFill>
                  <a:srgbClr val="FF0000"/>
                </a:solidFill>
                <a:latin typeface="Comic Sans MS"/>
                <a:ea typeface="+mj-ea"/>
                <a:cs typeface="+mj-cs"/>
              </a:rPr>
              <a:t>(the red tricky words) </a:t>
            </a:r>
            <a:r>
              <a:rPr lang="en-GB" sz="1800" dirty="0">
                <a:solidFill>
                  <a:srgbClr val="262626"/>
                </a:solidFill>
                <a:latin typeface="Comic Sans MS"/>
                <a:ea typeface="+mj-ea"/>
                <a:cs typeface="+mj-cs"/>
              </a:rPr>
              <a:t>that your child has been learning in school.</a:t>
            </a:r>
            <a:endParaRPr lang="en-GB" sz="1800" dirty="0">
              <a:latin typeface="Comic Sans MS"/>
              <a:ea typeface="+mj-ea"/>
              <a:cs typeface="+mj-cs"/>
            </a:endParaRPr>
          </a:p>
        </p:txBody>
      </p:sp>
      <p:pic>
        <p:nvPicPr>
          <p:cNvPr id="2" name="Picture 1" descr="A book cover with a cartoon character&#10;&#10;Description automatically generated">
            <a:extLst>
              <a:ext uri="{FF2B5EF4-FFF2-40B4-BE49-F238E27FC236}">
                <a16:creationId xmlns:a16="http://schemas.microsoft.com/office/drawing/2014/main" id="{6895C4A3-7643-2757-2204-4DBB104C44A5}"/>
              </a:ext>
            </a:extLst>
          </p:cNvPr>
          <p:cNvPicPr>
            <a:picLocks noChangeAspect="1"/>
          </p:cNvPicPr>
          <p:nvPr/>
        </p:nvPicPr>
        <p:blipFill>
          <a:blip r:embed="rId2"/>
          <a:stretch>
            <a:fillRect/>
          </a:stretch>
        </p:blipFill>
        <p:spPr>
          <a:xfrm>
            <a:off x="7286503" y="3641765"/>
            <a:ext cx="1598061" cy="2278807"/>
          </a:xfrm>
          <a:prstGeom prst="rect">
            <a:avLst/>
          </a:prstGeom>
        </p:spPr>
      </p:pic>
    </p:spTree>
    <p:extLst>
      <p:ext uri="{BB962C8B-B14F-4D97-AF65-F5344CB8AC3E}">
        <p14:creationId xmlns:p14="http://schemas.microsoft.com/office/powerpoint/2010/main" val="63054038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83" name="Rectangle 2868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8685" name="Rectangle 2868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68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689" name="Freeform: Shape 2868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5" name="Title 1">
            <a:extLst>
              <a:ext uri="{FF2B5EF4-FFF2-40B4-BE49-F238E27FC236}">
                <a16:creationId xmlns:a16="http://schemas.microsoft.com/office/drawing/2014/main" id="{293C194F-7414-AC53-E5BD-9C97F1C3ACC3}"/>
              </a:ext>
            </a:extLst>
          </p:cNvPr>
          <p:cNvSpPr txBox="1">
            <a:spLocks/>
          </p:cNvSpPr>
          <p:nvPr/>
        </p:nvSpPr>
        <p:spPr bwMode="auto">
          <a:xfrm>
            <a:off x="791428" y="202922"/>
            <a:ext cx="7588612" cy="1400530"/>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algn="l" defTabSz="457200" eaLnBrk="1" hangingPunct="1">
              <a:spcAft>
                <a:spcPts val="600"/>
              </a:spcAft>
              <a:defRPr/>
            </a:pPr>
            <a:r>
              <a:rPr lang="en-US" altLang="en-US" sz="4200" b="0" i="0" kern="1200" dirty="0">
                <a:solidFill>
                  <a:srgbClr val="FFFFFF"/>
                </a:solidFill>
                <a:latin typeface="Comic Sans MS"/>
              </a:rPr>
              <a:t>Pre-School - Reading at home</a:t>
            </a:r>
          </a:p>
        </p:txBody>
      </p:sp>
      <p:sp>
        <p:nvSpPr>
          <p:cNvPr id="20483" name="Content Placeholder 2">
            <a:extLst>
              <a:ext uri="{FF2B5EF4-FFF2-40B4-BE49-F238E27FC236}">
                <a16:creationId xmlns:a16="http://schemas.microsoft.com/office/drawing/2014/main" id="{76D93C43-1C5B-C665-90D5-4DC7892FDD0F}"/>
              </a:ext>
            </a:extLst>
          </p:cNvPr>
          <p:cNvSpPr txBox="1">
            <a:spLocks/>
          </p:cNvSpPr>
          <p:nvPr/>
        </p:nvSpPr>
        <p:spPr bwMode="auto">
          <a:xfrm>
            <a:off x="312738" y="2286162"/>
            <a:ext cx="8689748" cy="3843610"/>
          </a:xfrm>
          <a:prstGeom prst="rect">
            <a:avLst/>
          </a:prstGeom>
        </p:spPr>
        <p:txBody>
          <a:bodyPr vert="horz" lIns="91440" tIns="45720" rIns="91440" bIns="45720" rtlCol="0" anchor="t">
            <a:normAutofit fontScale="25000" lnSpcReduction="20000"/>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defTabSz="457200" eaLnBrk="1" hangingPunct="1">
              <a:lnSpc>
                <a:spcPct val="120000"/>
              </a:lnSpc>
              <a:spcBef>
                <a:spcPts val="1000"/>
              </a:spcBef>
              <a:spcAft>
                <a:spcPts val="0"/>
              </a:spcAft>
              <a:buClr>
                <a:schemeClr val="bg2">
                  <a:lumMod val="40000"/>
                  <a:lumOff val="60000"/>
                </a:schemeClr>
              </a:buClr>
              <a:buSzPct val="80000"/>
              <a:buNone/>
              <a:defRPr/>
            </a:pPr>
            <a:r>
              <a:rPr lang="en-US" altLang="en-US" sz="11200" dirty="0">
                <a:latin typeface="Comic Sans MS"/>
                <a:ea typeface="+mj-ea"/>
                <a:cs typeface="+mj-cs"/>
              </a:rPr>
              <a:t>Library</a:t>
            </a:r>
          </a:p>
          <a:p>
            <a:pPr defTabSz="457200">
              <a:lnSpc>
                <a:spcPct val="120000"/>
              </a:lnSpc>
              <a:spcBef>
                <a:spcPts val="1000"/>
              </a:spcBef>
              <a:spcAft>
                <a:spcPts val="0"/>
              </a:spcAft>
              <a:buNone/>
              <a:defRPr/>
            </a:pPr>
            <a:r>
              <a:rPr lang="en-US" altLang="en-US" sz="7200" dirty="0">
                <a:latin typeface="Comic Sans MS"/>
                <a:ea typeface="+mj-ea"/>
                <a:cs typeface="+mj-cs"/>
              </a:rPr>
              <a:t>In Pre-School children can take a book home twice per week. Library days are Mondays and Fridays.</a:t>
            </a:r>
          </a:p>
          <a:p>
            <a:pPr defTabSz="457200">
              <a:lnSpc>
                <a:spcPct val="120000"/>
              </a:lnSpc>
              <a:spcBef>
                <a:spcPts val="1000"/>
              </a:spcBef>
              <a:spcAft>
                <a:spcPts val="0"/>
              </a:spcAft>
              <a:buNone/>
              <a:defRPr/>
            </a:pPr>
            <a:r>
              <a:rPr lang="en-US" altLang="en-US" sz="7200" dirty="0">
                <a:latin typeface="Comic Sans MS"/>
                <a:ea typeface="+mj-ea"/>
                <a:cs typeface="+mj-cs"/>
              </a:rPr>
              <a:t>In the Autumn term, we</a:t>
            </a:r>
            <a:r>
              <a:rPr lang="en-US" altLang="en-US" sz="7200" b="1" dirty="0">
                <a:solidFill>
                  <a:srgbClr val="00B0F0"/>
                </a:solidFill>
                <a:latin typeface="Comic Sans MS"/>
                <a:ea typeface="+mj-ea"/>
                <a:cs typeface="+mj-cs"/>
              </a:rPr>
              <a:t> share</a:t>
            </a:r>
            <a:r>
              <a:rPr lang="en-US" altLang="en-US" sz="7200" dirty="0">
                <a:latin typeface="Comic Sans MS"/>
                <a:ea typeface="+mj-ea"/>
                <a:cs typeface="+mj-cs"/>
              </a:rPr>
              <a:t> the book with your child before they take it home, looking at the pictures and talking about what is happening.</a:t>
            </a:r>
          </a:p>
          <a:p>
            <a:pPr defTabSz="457200">
              <a:lnSpc>
                <a:spcPct val="120000"/>
              </a:lnSpc>
              <a:spcBef>
                <a:spcPts val="1000"/>
              </a:spcBef>
              <a:spcAft>
                <a:spcPts val="0"/>
              </a:spcAft>
              <a:buNone/>
              <a:defRPr/>
            </a:pPr>
            <a:r>
              <a:rPr lang="en-US" altLang="en-US" sz="7200" dirty="0">
                <a:latin typeface="Comic Sans MS"/>
                <a:ea typeface="+mj-ea"/>
                <a:cs typeface="+mj-cs"/>
              </a:rPr>
              <a:t>In the Spring term, we </a:t>
            </a:r>
            <a:r>
              <a:rPr lang="en-US" altLang="en-US" sz="7200" b="1" dirty="0">
                <a:solidFill>
                  <a:srgbClr val="00B0F0"/>
                </a:solidFill>
                <a:latin typeface="Comic Sans MS"/>
                <a:ea typeface="+mj-ea"/>
                <a:cs typeface="+mj-cs"/>
              </a:rPr>
              <a:t>read</a:t>
            </a:r>
            <a:r>
              <a:rPr lang="en-US" altLang="en-US" sz="7200" dirty="0">
                <a:latin typeface="Comic Sans MS"/>
                <a:ea typeface="+mj-ea"/>
                <a:cs typeface="+mj-cs"/>
              </a:rPr>
              <a:t> the story to the children before they bring it home. Your child can then tell you a little about the story before you read it!</a:t>
            </a:r>
          </a:p>
          <a:p>
            <a:pPr defTabSz="457200">
              <a:lnSpc>
                <a:spcPct val="120000"/>
              </a:lnSpc>
              <a:spcBef>
                <a:spcPts val="1000"/>
              </a:spcBef>
              <a:spcAft>
                <a:spcPts val="0"/>
              </a:spcAft>
              <a:buNone/>
              <a:defRPr/>
            </a:pPr>
            <a:r>
              <a:rPr lang="en-US" altLang="en-US" sz="7200" dirty="0">
                <a:latin typeface="Comic Sans MS"/>
                <a:ea typeface="+mj-ea"/>
                <a:cs typeface="+mj-cs"/>
              </a:rPr>
              <a:t>In the Summer term, we encourage </a:t>
            </a:r>
            <a:r>
              <a:rPr lang="en-US" altLang="en-US" sz="7200" dirty="0">
                <a:solidFill>
                  <a:srgbClr val="000000"/>
                </a:solidFill>
                <a:latin typeface="Comic Sans MS"/>
                <a:ea typeface="+mj-ea"/>
                <a:cs typeface="+mj-cs"/>
              </a:rPr>
              <a:t>the children to </a:t>
            </a:r>
            <a:r>
              <a:rPr lang="en-US" altLang="en-US" sz="7200" b="1" dirty="0">
                <a:solidFill>
                  <a:srgbClr val="00B0F0"/>
                </a:solidFill>
                <a:latin typeface="Comic Sans MS"/>
                <a:ea typeface="+mj-ea"/>
                <a:cs typeface="+mj-cs"/>
              </a:rPr>
              <a:t>recall</a:t>
            </a:r>
            <a:r>
              <a:rPr lang="en-US" altLang="en-US" sz="7200" dirty="0">
                <a:latin typeface="Comic Sans MS"/>
                <a:ea typeface="+mj-ea"/>
                <a:cs typeface="+mj-cs"/>
              </a:rPr>
              <a:t> the book that they took home before they choose a new one. </a:t>
            </a:r>
            <a:endParaRPr lang="en-US" sz="7200" dirty="0">
              <a:ea typeface="+mj-ea"/>
              <a:cs typeface="+mj-cs"/>
            </a:endParaRPr>
          </a:p>
          <a:p>
            <a:pPr defTabSz="457200">
              <a:lnSpc>
                <a:spcPct val="120000"/>
              </a:lnSpc>
              <a:spcBef>
                <a:spcPts val="1000"/>
              </a:spcBef>
              <a:spcAft>
                <a:spcPts val="0"/>
              </a:spcAft>
              <a:buNone/>
              <a:defRPr/>
            </a:pPr>
            <a:endParaRPr lang="en-US" altLang="en-US" sz="1000" dirty="0">
              <a:latin typeface="Century Gothic" panose="020B0502020202020204"/>
              <a:ea typeface="+mj-ea"/>
              <a:cs typeface="+mj-cs"/>
            </a:endParaRPr>
          </a:p>
          <a:p>
            <a:pPr defTabSz="457200">
              <a:lnSpc>
                <a:spcPct val="120000"/>
              </a:lnSpc>
              <a:spcBef>
                <a:spcPts val="1000"/>
              </a:spcBef>
              <a:spcAft>
                <a:spcPts val="0"/>
              </a:spcAft>
              <a:buNone/>
              <a:defRPr/>
            </a:pPr>
            <a:endParaRPr lang="en-US" altLang="en-US" sz="1400" dirty="0">
              <a:latin typeface="Comic Sans MS"/>
              <a:ea typeface="+mj-ea"/>
              <a:cs typeface="+mj-cs"/>
            </a:endParaRPr>
          </a:p>
          <a:p>
            <a:pPr defTabSz="457200">
              <a:lnSpc>
                <a:spcPct val="120000"/>
              </a:lnSpc>
              <a:spcBef>
                <a:spcPts val="1000"/>
              </a:spcBef>
              <a:spcAft>
                <a:spcPts val="0"/>
              </a:spcAft>
              <a:buNone/>
              <a:defRPr/>
            </a:pPr>
            <a:r>
              <a:rPr lang="en-US" altLang="en-US" sz="1400" dirty="0">
                <a:latin typeface="Comic Sans MS"/>
                <a:ea typeface="+mj-ea"/>
                <a:cs typeface="+mj-cs"/>
              </a:rPr>
              <a:t>•</a:t>
            </a:r>
          </a:p>
        </p:txBody>
      </p:sp>
      <p:sp>
        <p:nvSpPr>
          <p:cNvPr id="28676" name="AutoShape 2" descr="\\2015srv001.girgps.internal\staff$\scansdale\Documents\Miss King\Phonics\shopping.webp">
            <a:extLst>
              <a:ext uri="{FF2B5EF4-FFF2-40B4-BE49-F238E27FC236}">
                <a16:creationId xmlns:a16="http://schemas.microsoft.com/office/drawing/2014/main" id="{EE77E057-C263-4E03-1037-8355737EDFD6}"/>
              </a:ext>
            </a:extLst>
          </p:cNvPr>
          <p:cNvSpPr>
            <a:spLocks noChangeAspect="1" noChangeArrowheads="1"/>
          </p:cNvSpPr>
          <p:nvPr/>
        </p:nvSpPr>
        <p:spPr bwMode="auto">
          <a:xfrm>
            <a:off x="160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endParaRPr lang="en-US" altLang="en-US" sz="1800"/>
          </a:p>
        </p:txBody>
      </p:sp>
      <p:sp>
        <p:nvSpPr>
          <p:cNvPr id="28677" name="AutoShape 4" descr="\\2015srv001.girgps.internal\staff$\scansdale\Documents\Miss King\Phonics\shopping.webp">
            <a:extLst>
              <a:ext uri="{FF2B5EF4-FFF2-40B4-BE49-F238E27FC236}">
                <a16:creationId xmlns:a16="http://schemas.microsoft.com/office/drawing/2014/main" id="{28B8CB3D-1474-149D-4DC6-4FC6DB0EC80E}"/>
              </a:ext>
            </a:extLst>
          </p:cNvPr>
          <p:cNvSpPr>
            <a:spLocks noChangeAspect="1" noChangeArrowheads="1"/>
          </p:cNvSpPr>
          <p:nvPr/>
        </p:nvSpPr>
        <p:spPr bwMode="auto">
          <a:xfrm>
            <a:off x="3127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endParaRPr lang="en-US" altLang="en-US" sz="1800"/>
          </a:p>
        </p:txBody>
      </p:sp>
      <p:sp>
        <p:nvSpPr>
          <p:cNvPr id="28678" name="AutoShape 6" descr="\\2015srv001.girgps.internal\staff$\scansdale\Documents\Miss King\Phonics\shopping.webp">
            <a:extLst>
              <a:ext uri="{FF2B5EF4-FFF2-40B4-BE49-F238E27FC236}">
                <a16:creationId xmlns:a16="http://schemas.microsoft.com/office/drawing/2014/main" id="{28F3F0F9-2A57-557C-3E94-156DEFE8CB8E}"/>
              </a:ext>
            </a:extLst>
          </p:cNvPr>
          <p:cNvSpPr>
            <a:spLocks noChangeAspect="1" noChangeArrowheads="1"/>
          </p:cNvSpPr>
          <p:nvPr/>
        </p:nvSpPr>
        <p:spPr bwMode="auto">
          <a:xfrm>
            <a:off x="465138"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339996093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83" name="Rectangle 2868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8685" name="Rectangle 2868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68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689" name="Freeform: Shape 2868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5" name="Title 1">
            <a:extLst>
              <a:ext uri="{FF2B5EF4-FFF2-40B4-BE49-F238E27FC236}">
                <a16:creationId xmlns:a16="http://schemas.microsoft.com/office/drawing/2014/main" id="{293C194F-7414-AC53-E5BD-9C97F1C3ACC3}"/>
              </a:ext>
            </a:extLst>
          </p:cNvPr>
          <p:cNvSpPr txBox="1">
            <a:spLocks/>
          </p:cNvSpPr>
          <p:nvPr/>
        </p:nvSpPr>
        <p:spPr bwMode="auto">
          <a:xfrm>
            <a:off x="791428" y="202922"/>
            <a:ext cx="7588612" cy="1400530"/>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algn="l" defTabSz="457200" eaLnBrk="1" hangingPunct="1">
              <a:spcAft>
                <a:spcPts val="600"/>
              </a:spcAft>
              <a:defRPr/>
            </a:pPr>
            <a:r>
              <a:rPr lang="en-US" altLang="en-US" sz="4200" b="0" i="0" kern="1200" dirty="0">
                <a:solidFill>
                  <a:srgbClr val="FFFFFF"/>
                </a:solidFill>
                <a:latin typeface="Comic Sans MS"/>
              </a:rPr>
              <a:t>Pre-School - Reading at home</a:t>
            </a:r>
          </a:p>
        </p:txBody>
      </p:sp>
      <p:sp>
        <p:nvSpPr>
          <p:cNvPr id="20483" name="Content Placeholder 2">
            <a:extLst>
              <a:ext uri="{FF2B5EF4-FFF2-40B4-BE49-F238E27FC236}">
                <a16:creationId xmlns:a16="http://schemas.microsoft.com/office/drawing/2014/main" id="{76D93C43-1C5B-C665-90D5-4DC7892FDD0F}"/>
              </a:ext>
            </a:extLst>
          </p:cNvPr>
          <p:cNvSpPr txBox="1">
            <a:spLocks/>
          </p:cNvSpPr>
          <p:nvPr/>
        </p:nvSpPr>
        <p:spPr bwMode="auto">
          <a:xfrm>
            <a:off x="454251" y="2854052"/>
            <a:ext cx="8689748" cy="3843610"/>
          </a:xfrm>
          <a:prstGeom prst="rect">
            <a:avLst/>
          </a:prstGeom>
        </p:spPr>
        <p:txBody>
          <a:bodyPr vert="horz" lIns="91440" tIns="45720" rIns="91440" bIns="45720" rtlCol="0" anchor="t">
            <a:normAutofit fontScale="25000" lnSpcReduction="20000"/>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defTabSz="457200">
              <a:lnSpc>
                <a:spcPct val="120000"/>
              </a:lnSpc>
              <a:spcBef>
                <a:spcPts val="1000"/>
              </a:spcBef>
              <a:spcAft>
                <a:spcPts val="0"/>
              </a:spcAft>
              <a:buNone/>
              <a:defRPr/>
            </a:pPr>
            <a:r>
              <a:rPr lang="en-US" altLang="en-US" sz="7200" dirty="0">
                <a:latin typeface="Comic Sans MS"/>
                <a:ea typeface="+mj-ea"/>
                <a:cs typeface="+mj-cs"/>
              </a:rPr>
              <a:t>At this time,  you will notice the progression in their speaking, listening and understanding of stories.</a:t>
            </a:r>
          </a:p>
          <a:p>
            <a:pPr defTabSz="457200">
              <a:lnSpc>
                <a:spcPct val="120000"/>
              </a:lnSpc>
              <a:spcBef>
                <a:spcPts val="1000"/>
              </a:spcBef>
              <a:spcAft>
                <a:spcPts val="0"/>
              </a:spcAft>
              <a:buNone/>
              <a:defRPr/>
            </a:pPr>
            <a:r>
              <a:rPr lang="en-US" altLang="en-US" sz="7200" dirty="0">
                <a:latin typeface="Comic Sans MS"/>
                <a:ea typeface="+mj-ea"/>
                <a:cs typeface="+mj-cs"/>
              </a:rPr>
              <a:t>Remember to</a:t>
            </a:r>
            <a:r>
              <a:rPr lang="en-US" altLang="en-US" sz="7200" dirty="0">
                <a:solidFill>
                  <a:srgbClr val="00B0F0"/>
                </a:solidFill>
                <a:latin typeface="Comic Sans MS"/>
                <a:ea typeface="+mj-ea"/>
                <a:cs typeface="+mj-cs"/>
              </a:rPr>
              <a:t> </a:t>
            </a:r>
            <a:r>
              <a:rPr lang="en-US" altLang="en-US" sz="7200" b="1" dirty="0">
                <a:solidFill>
                  <a:srgbClr val="00B0F0"/>
                </a:solidFill>
                <a:latin typeface="Comic Sans MS"/>
                <a:ea typeface="+mj-ea"/>
                <a:cs typeface="+mj-cs"/>
              </a:rPr>
              <a:t>explain new words</a:t>
            </a:r>
            <a:r>
              <a:rPr lang="en-US" altLang="en-US" sz="7200" dirty="0">
                <a:latin typeface="Comic Sans MS"/>
                <a:ea typeface="+mj-ea"/>
                <a:cs typeface="+mj-cs"/>
              </a:rPr>
              <a:t>.  It is easy to assume they know what a word means in a story such as  ‘the turnip was</a:t>
            </a:r>
            <a:r>
              <a:rPr lang="en-US" altLang="en-US" sz="7200" b="1" dirty="0">
                <a:latin typeface="Comic Sans MS"/>
                <a:ea typeface="+mj-ea"/>
                <a:cs typeface="+mj-cs"/>
              </a:rPr>
              <a:t> </a:t>
            </a:r>
            <a:r>
              <a:rPr lang="en-US" altLang="en-US" sz="7200" dirty="0">
                <a:latin typeface="Comic Sans MS"/>
                <a:ea typeface="+mj-ea"/>
                <a:cs typeface="+mj-cs"/>
              </a:rPr>
              <a:t>enormous’. Here you could talk about different words to describe something big.</a:t>
            </a:r>
          </a:p>
          <a:p>
            <a:pPr defTabSz="457200">
              <a:lnSpc>
                <a:spcPct val="120000"/>
              </a:lnSpc>
              <a:spcBef>
                <a:spcPts val="1000"/>
              </a:spcBef>
              <a:spcAft>
                <a:spcPts val="0"/>
              </a:spcAft>
              <a:buNone/>
              <a:defRPr/>
            </a:pPr>
            <a:r>
              <a:rPr lang="en-US" altLang="en-US" sz="7200" dirty="0">
                <a:latin typeface="Comic Sans MS"/>
                <a:ea typeface="+mj-ea"/>
                <a:cs typeface="+mj-cs"/>
              </a:rPr>
              <a:t>The key thing is for your child to be</a:t>
            </a:r>
            <a:r>
              <a:rPr lang="en-US" altLang="en-US" sz="7200" b="1" dirty="0">
                <a:solidFill>
                  <a:srgbClr val="00B0F0"/>
                </a:solidFill>
                <a:latin typeface="Comic Sans MS"/>
                <a:ea typeface="+mj-ea"/>
                <a:cs typeface="+mj-cs"/>
              </a:rPr>
              <a:t> excited</a:t>
            </a:r>
            <a:r>
              <a:rPr lang="en-US" altLang="en-US" sz="7200" dirty="0">
                <a:latin typeface="Comic Sans MS"/>
                <a:ea typeface="+mj-ea"/>
                <a:cs typeface="+mj-cs"/>
              </a:rPr>
              <a:t> to share a book with you. Let them </a:t>
            </a:r>
            <a:r>
              <a:rPr lang="en-US" altLang="en-US" sz="7200" b="1" dirty="0">
                <a:solidFill>
                  <a:srgbClr val="00B0F0"/>
                </a:solidFill>
                <a:latin typeface="Comic Sans MS"/>
                <a:ea typeface="+mj-ea"/>
                <a:cs typeface="+mj-cs"/>
              </a:rPr>
              <a:t>join in</a:t>
            </a:r>
            <a:r>
              <a:rPr lang="en-US" altLang="en-US" sz="7200" dirty="0">
                <a:latin typeface="Comic Sans MS"/>
                <a:ea typeface="+mj-ea"/>
                <a:cs typeface="+mj-cs"/>
              </a:rPr>
              <a:t>, take it in turns to </a:t>
            </a:r>
            <a:r>
              <a:rPr lang="en-US" altLang="en-US" sz="7200" b="1" dirty="0">
                <a:solidFill>
                  <a:srgbClr val="00B0F0"/>
                </a:solidFill>
                <a:latin typeface="Comic Sans MS"/>
                <a:ea typeface="+mj-ea"/>
                <a:cs typeface="+mj-cs"/>
              </a:rPr>
              <a:t>talk about each page</a:t>
            </a:r>
            <a:r>
              <a:rPr lang="en-US" altLang="en-US" sz="7200" dirty="0">
                <a:latin typeface="Comic Sans MS"/>
                <a:ea typeface="+mj-ea"/>
                <a:cs typeface="+mj-cs"/>
              </a:rPr>
              <a:t>. They could also try and</a:t>
            </a:r>
            <a:r>
              <a:rPr lang="en-US" altLang="en-US" sz="7200" b="1" dirty="0">
                <a:solidFill>
                  <a:srgbClr val="00B0F0"/>
                </a:solidFill>
                <a:latin typeface="Comic Sans MS"/>
                <a:ea typeface="+mj-ea"/>
                <a:cs typeface="+mj-cs"/>
              </a:rPr>
              <a:t> predict</a:t>
            </a:r>
            <a:r>
              <a:rPr lang="en-US" altLang="en-US" sz="7200" dirty="0">
                <a:latin typeface="Comic Sans MS"/>
                <a:ea typeface="+mj-ea"/>
                <a:cs typeface="+mj-cs"/>
              </a:rPr>
              <a:t> what might happen next in the story and</a:t>
            </a:r>
            <a:r>
              <a:rPr lang="en-US" altLang="en-US" sz="7200" b="1" dirty="0">
                <a:solidFill>
                  <a:srgbClr val="00B0F0"/>
                </a:solidFill>
                <a:latin typeface="Comic Sans MS"/>
                <a:ea typeface="+mj-ea"/>
                <a:cs typeface="+mj-cs"/>
              </a:rPr>
              <a:t> make up</a:t>
            </a:r>
            <a:r>
              <a:rPr lang="en-US" altLang="en-US" sz="7200" dirty="0">
                <a:latin typeface="Comic Sans MS"/>
                <a:ea typeface="+mj-ea"/>
                <a:cs typeface="+mj-cs"/>
              </a:rPr>
              <a:t> a funny ending!</a:t>
            </a:r>
          </a:p>
          <a:p>
            <a:pPr defTabSz="457200">
              <a:lnSpc>
                <a:spcPct val="120000"/>
              </a:lnSpc>
              <a:spcBef>
                <a:spcPts val="1000"/>
              </a:spcBef>
              <a:spcAft>
                <a:spcPts val="0"/>
              </a:spcAft>
              <a:buNone/>
              <a:defRPr/>
            </a:pPr>
            <a:endParaRPr lang="en-US" altLang="en-US" sz="1000" dirty="0">
              <a:latin typeface="Century Gothic" panose="020B0502020202020204"/>
              <a:ea typeface="+mj-ea"/>
              <a:cs typeface="+mj-cs"/>
            </a:endParaRPr>
          </a:p>
          <a:p>
            <a:pPr defTabSz="457200">
              <a:lnSpc>
                <a:spcPct val="120000"/>
              </a:lnSpc>
              <a:spcBef>
                <a:spcPts val="1000"/>
              </a:spcBef>
              <a:spcAft>
                <a:spcPts val="0"/>
              </a:spcAft>
              <a:buNone/>
              <a:defRPr/>
            </a:pPr>
            <a:endParaRPr lang="en-US" altLang="en-US" sz="1400" dirty="0">
              <a:latin typeface="Comic Sans MS"/>
              <a:ea typeface="+mj-ea"/>
              <a:cs typeface="+mj-cs"/>
            </a:endParaRPr>
          </a:p>
          <a:p>
            <a:pPr defTabSz="457200">
              <a:lnSpc>
                <a:spcPct val="120000"/>
              </a:lnSpc>
              <a:spcBef>
                <a:spcPts val="1000"/>
              </a:spcBef>
              <a:spcAft>
                <a:spcPts val="0"/>
              </a:spcAft>
              <a:buNone/>
              <a:defRPr/>
            </a:pPr>
            <a:r>
              <a:rPr lang="en-US" altLang="en-US" sz="1400" dirty="0">
                <a:latin typeface="Comic Sans MS"/>
                <a:ea typeface="+mj-ea"/>
                <a:cs typeface="+mj-cs"/>
              </a:rPr>
              <a:t>•</a:t>
            </a:r>
          </a:p>
        </p:txBody>
      </p:sp>
      <p:sp>
        <p:nvSpPr>
          <p:cNvPr id="28676" name="AutoShape 2" descr="\\2015srv001.girgps.internal\staff$\scansdale\Documents\Miss King\Phonics\shopping.webp">
            <a:extLst>
              <a:ext uri="{FF2B5EF4-FFF2-40B4-BE49-F238E27FC236}">
                <a16:creationId xmlns:a16="http://schemas.microsoft.com/office/drawing/2014/main" id="{EE77E057-C263-4E03-1037-8355737EDFD6}"/>
              </a:ext>
            </a:extLst>
          </p:cNvPr>
          <p:cNvSpPr>
            <a:spLocks noChangeAspect="1" noChangeArrowheads="1"/>
          </p:cNvSpPr>
          <p:nvPr/>
        </p:nvSpPr>
        <p:spPr bwMode="auto">
          <a:xfrm>
            <a:off x="160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endParaRPr lang="en-US" altLang="en-US" sz="1800"/>
          </a:p>
        </p:txBody>
      </p:sp>
      <p:sp>
        <p:nvSpPr>
          <p:cNvPr id="28677" name="AutoShape 4" descr="\\2015srv001.girgps.internal\staff$\scansdale\Documents\Miss King\Phonics\shopping.webp">
            <a:extLst>
              <a:ext uri="{FF2B5EF4-FFF2-40B4-BE49-F238E27FC236}">
                <a16:creationId xmlns:a16="http://schemas.microsoft.com/office/drawing/2014/main" id="{28B8CB3D-1474-149D-4DC6-4FC6DB0EC80E}"/>
              </a:ext>
            </a:extLst>
          </p:cNvPr>
          <p:cNvSpPr>
            <a:spLocks noChangeAspect="1" noChangeArrowheads="1"/>
          </p:cNvSpPr>
          <p:nvPr/>
        </p:nvSpPr>
        <p:spPr bwMode="auto">
          <a:xfrm>
            <a:off x="3127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endParaRPr lang="en-US" altLang="en-US" sz="1800"/>
          </a:p>
        </p:txBody>
      </p:sp>
      <p:sp>
        <p:nvSpPr>
          <p:cNvPr id="28678" name="AutoShape 6" descr="\\2015srv001.girgps.internal\staff$\scansdale\Documents\Miss King\Phonics\shopping.webp">
            <a:extLst>
              <a:ext uri="{FF2B5EF4-FFF2-40B4-BE49-F238E27FC236}">
                <a16:creationId xmlns:a16="http://schemas.microsoft.com/office/drawing/2014/main" id="{28F3F0F9-2A57-557C-3E94-156DEFE8CB8E}"/>
              </a:ext>
            </a:extLst>
          </p:cNvPr>
          <p:cNvSpPr>
            <a:spLocks noChangeAspect="1" noChangeArrowheads="1"/>
          </p:cNvSpPr>
          <p:nvPr/>
        </p:nvSpPr>
        <p:spPr bwMode="auto">
          <a:xfrm>
            <a:off x="465138"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48693057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83" name="Rectangle 2868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8685" name="Rectangle 2868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68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689" name="Freeform: Shape 2868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5" name="Title 1">
            <a:extLst>
              <a:ext uri="{FF2B5EF4-FFF2-40B4-BE49-F238E27FC236}">
                <a16:creationId xmlns:a16="http://schemas.microsoft.com/office/drawing/2014/main" id="{293C194F-7414-AC53-E5BD-9C97F1C3ACC3}"/>
              </a:ext>
            </a:extLst>
          </p:cNvPr>
          <p:cNvSpPr txBox="1">
            <a:spLocks/>
          </p:cNvSpPr>
          <p:nvPr/>
        </p:nvSpPr>
        <p:spPr bwMode="auto">
          <a:xfrm>
            <a:off x="827484" y="452718"/>
            <a:ext cx="6710641" cy="1400530"/>
          </a:xfrm>
          <a:prstGeom prst="rect">
            <a:avLst/>
          </a:prstGeom>
        </p:spPr>
        <p:txBody>
          <a:bodyPr vert="horz" lIns="91440" tIns="45720" rIns="91440" bIns="45720" rtlCol="0" anchor="ctr">
            <a:normAutofit lnSpcReduction="10000"/>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algn="l" defTabSz="457200" eaLnBrk="1" hangingPunct="1">
              <a:spcAft>
                <a:spcPts val="600"/>
              </a:spcAft>
              <a:defRPr/>
            </a:pPr>
            <a:r>
              <a:rPr lang="en-US" altLang="en-US" sz="4200" b="0" i="0" kern="1200">
                <a:solidFill>
                  <a:srgbClr val="FFFFFF"/>
                </a:solidFill>
                <a:latin typeface="Comic Sans MS"/>
              </a:rPr>
              <a:t>Reception</a:t>
            </a:r>
          </a:p>
          <a:p>
            <a:pPr algn="l" defTabSz="457200" eaLnBrk="1" hangingPunct="1">
              <a:spcAft>
                <a:spcPts val="600"/>
              </a:spcAft>
              <a:defRPr/>
            </a:pPr>
            <a:r>
              <a:rPr lang="en-US" altLang="en-US" sz="4200" b="0" i="0" kern="1200">
                <a:solidFill>
                  <a:srgbClr val="FFFFFF"/>
                </a:solidFill>
                <a:latin typeface="Comic Sans MS"/>
              </a:rPr>
              <a:t>Reading at home</a:t>
            </a:r>
          </a:p>
        </p:txBody>
      </p:sp>
      <p:sp>
        <p:nvSpPr>
          <p:cNvPr id="20483" name="Content Placeholder 2">
            <a:extLst>
              <a:ext uri="{FF2B5EF4-FFF2-40B4-BE49-F238E27FC236}">
                <a16:creationId xmlns:a16="http://schemas.microsoft.com/office/drawing/2014/main" id="{76D93C43-1C5B-C665-90D5-4DC7892FDD0F}"/>
              </a:ext>
            </a:extLst>
          </p:cNvPr>
          <p:cNvSpPr txBox="1">
            <a:spLocks/>
          </p:cNvSpPr>
          <p:nvPr/>
        </p:nvSpPr>
        <p:spPr bwMode="auto">
          <a:xfrm>
            <a:off x="617538" y="2362304"/>
            <a:ext cx="7914902" cy="3947016"/>
          </a:xfrm>
          <a:prstGeom prst="rect">
            <a:avLst/>
          </a:prstGeom>
        </p:spPr>
        <p:txBody>
          <a:bodyPr vert="horz" lIns="91440" tIns="45720" rIns="91440" bIns="45720" rtlCol="0" anchor="t">
            <a:norm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defTabSz="457200" eaLnBrk="1" hangingPunct="1">
              <a:lnSpc>
                <a:spcPct val="120000"/>
              </a:lnSpc>
              <a:spcBef>
                <a:spcPts val="1000"/>
              </a:spcBef>
              <a:spcAft>
                <a:spcPts val="0"/>
              </a:spcAft>
              <a:buClr>
                <a:schemeClr val="bg2">
                  <a:lumMod val="40000"/>
                  <a:lumOff val="60000"/>
                </a:schemeClr>
              </a:buClr>
              <a:buSzPct val="80000"/>
              <a:buNone/>
              <a:defRPr/>
            </a:pPr>
            <a:r>
              <a:rPr lang="en-US" altLang="en-US" sz="1400" dirty="0">
                <a:latin typeface="Comic Sans MS"/>
                <a:ea typeface="+mj-ea"/>
                <a:cs typeface="+mj-cs"/>
              </a:rPr>
              <a:t>Each child will have a Reading Record book where you can comment on their reading. Please sign when you have heard your child read. If you would like to add a comment then please do so.  Please place this in your child’s book bag along with their tin every day.</a:t>
            </a:r>
          </a:p>
          <a:p>
            <a:pPr defTabSz="457200" eaLnBrk="1" hangingPunct="1">
              <a:lnSpc>
                <a:spcPct val="120000"/>
              </a:lnSpc>
              <a:spcBef>
                <a:spcPts val="1000"/>
              </a:spcBef>
              <a:spcAft>
                <a:spcPts val="0"/>
              </a:spcAft>
              <a:buClr>
                <a:schemeClr val="bg2">
                  <a:lumMod val="40000"/>
                  <a:lumOff val="60000"/>
                </a:schemeClr>
              </a:buClr>
              <a:buSzPct val="80000"/>
              <a:buNone/>
              <a:defRPr/>
            </a:pPr>
            <a:r>
              <a:rPr lang="en-US" altLang="en-US" sz="1400" dirty="0">
                <a:latin typeface="Comic Sans MS"/>
                <a:ea typeface="+mj-ea"/>
                <a:cs typeface="+mj-cs"/>
              </a:rPr>
              <a:t>Children will read with a member of the Reception team each week.</a:t>
            </a:r>
          </a:p>
          <a:p>
            <a:pPr defTabSz="457200" eaLnBrk="1" hangingPunct="1">
              <a:lnSpc>
                <a:spcPct val="120000"/>
              </a:lnSpc>
              <a:spcBef>
                <a:spcPts val="1000"/>
              </a:spcBef>
              <a:spcAft>
                <a:spcPts val="0"/>
              </a:spcAft>
              <a:buClr>
                <a:schemeClr val="bg2">
                  <a:lumMod val="40000"/>
                  <a:lumOff val="60000"/>
                </a:schemeClr>
              </a:buClr>
              <a:buSzPct val="80000"/>
              <a:buNone/>
              <a:defRPr/>
            </a:pPr>
            <a:r>
              <a:rPr lang="en-US" altLang="en-US" sz="1400" dirty="0">
                <a:latin typeface="Comic Sans MS"/>
                <a:ea typeface="+mj-ea"/>
                <a:cs typeface="+mj-cs"/>
              </a:rPr>
              <a:t>Individual reading sessions are in addition to our daily phonics lessons, shared reader lessons and ‘busy learning’ phonics opportunities.</a:t>
            </a:r>
          </a:p>
          <a:p>
            <a:pPr defTabSz="457200" eaLnBrk="1" hangingPunct="1">
              <a:lnSpc>
                <a:spcPct val="120000"/>
              </a:lnSpc>
              <a:spcBef>
                <a:spcPts val="1000"/>
              </a:spcBef>
              <a:spcAft>
                <a:spcPts val="0"/>
              </a:spcAft>
              <a:buClr>
                <a:schemeClr val="bg2">
                  <a:lumMod val="40000"/>
                  <a:lumOff val="60000"/>
                </a:schemeClr>
              </a:buClr>
              <a:buSzPct val="80000"/>
              <a:buNone/>
              <a:defRPr/>
            </a:pPr>
            <a:r>
              <a:rPr lang="en-US" altLang="en-US" sz="1400" dirty="0">
                <a:latin typeface="Comic Sans MS"/>
                <a:ea typeface="+mj-ea"/>
                <a:cs typeface="+mj-cs"/>
              </a:rPr>
              <a:t>At the front of the Reading Records are star charts. Each day your child reads they can </a:t>
            </a:r>
            <a:r>
              <a:rPr lang="en-US" altLang="en-US" sz="1400" dirty="0" err="1">
                <a:latin typeface="Comic Sans MS"/>
                <a:ea typeface="+mj-ea"/>
                <a:cs typeface="+mj-cs"/>
              </a:rPr>
              <a:t>colour</a:t>
            </a:r>
            <a:r>
              <a:rPr lang="en-US" altLang="en-US" sz="1400" dirty="0">
                <a:latin typeface="Comic Sans MS"/>
                <a:ea typeface="+mj-ea"/>
                <a:cs typeface="+mj-cs"/>
              </a:rPr>
              <a:t> in a star. When they have completed their chart, they will receive a certificate.</a:t>
            </a:r>
          </a:p>
          <a:p>
            <a:pPr defTabSz="457200">
              <a:lnSpc>
                <a:spcPct val="120000"/>
              </a:lnSpc>
              <a:spcBef>
                <a:spcPts val="1000"/>
              </a:spcBef>
              <a:spcAft>
                <a:spcPts val="0"/>
              </a:spcAft>
              <a:buClr>
                <a:srgbClr val="F7F7F7"/>
              </a:buClr>
              <a:buSzPct val="80000"/>
              <a:buNone/>
              <a:defRPr/>
            </a:pPr>
            <a:r>
              <a:rPr lang="en-US" altLang="en-US" sz="1400" dirty="0">
                <a:latin typeface="Comic Sans MS"/>
                <a:ea typeface="+mj-ea"/>
                <a:cs typeface="+mj-cs"/>
              </a:rPr>
              <a:t>At the back of the Reading Records are the sounds your child is focusing on. These have the phrases with them to help your child remember the sound.</a:t>
            </a:r>
          </a:p>
          <a:p>
            <a:pPr defTabSz="457200">
              <a:lnSpc>
                <a:spcPct val="120000"/>
              </a:lnSpc>
              <a:spcBef>
                <a:spcPts val="1000"/>
              </a:spcBef>
              <a:spcAft>
                <a:spcPts val="0"/>
              </a:spcAft>
              <a:buClr>
                <a:srgbClr val="F7F7F7"/>
              </a:buClr>
              <a:buSzPct val="80000"/>
              <a:buNone/>
              <a:defRPr/>
            </a:pPr>
            <a:r>
              <a:rPr lang="en-US" altLang="en-US" sz="1400" dirty="0">
                <a:latin typeface="Comic Sans MS"/>
                <a:ea typeface="+mj-ea"/>
                <a:cs typeface="+mj-cs"/>
              </a:rPr>
              <a:t>Within the tin will be the sounds your child is focusing on. Use these to recall the individual sounds and word build. E.g. s a t p can be made into sat pat tap taps pats.</a:t>
            </a:r>
            <a:endParaRPr lang="en-US" altLang="en-US" sz="1000" dirty="0">
              <a:latin typeface="+mj-lt"/>
              <a:ea typeface="+mj-ea"/>
              <a:cs typeface="+mj-cs"/>
            </a:endParaRPr>
          </a:p>
        </p:txBody>
      </p:sp>
      <p:sp>
        <p:nvSpPr>
          <p:cNvPr id="28676" name="AutoShape 2" descr="\\2015srv001.girgps.internal\staff$\scansdale\Documents\Miss King\Phonics\shopping.webp">
            <a:extLst>
              <a:ext uri="{FF2B5EF4-FFF2-40B4-BE49-F238E27FC236}">
                <a16:creationId xmlns:a16="http://schemas.microsoft.com/office/drawing/2014/main" id="{EE77E057-C263-4E03-1037-8355737EDFD6}"/>
              </a:ext>
            </a:extLst>
          </p:cNvPr>
          <p:cNvSpPr>
            <a:spLocks noChangeAspect="1" noChangeArrowheads="1"/>
          </p:cNvSpPr>
          <p:nvPr/>
        </p:nvSpPr>
        <p:spPr bwMode="auto">
          <a:xfrm>
            <a:off x="160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endParaRPr lang="en-US" altLang="en-US" sz="1800"/>
          </a:p>
        </p:txBody>
      </p:sp>
      <p:sp>
        <p:nvSpPr>
          <p:cNvPr id="28677" name="AutoShape 4" descr="\\2015srv001.girgps.internal\staff$\scansdale\Documents\Miss King\Phonics\shopping.webp">
            <a:extLst>
              <a:ext uri="{FF2B5EF4-FFF2-40B4-BE49-F238E27FC236}">
                <a16:creationId xmlns:a16="http://schemas.microsoft.com/office/drawing/2014/main" id="{28B8CB3D-1474-149D-4DC6-4FC6DB0EC80E}"/>
              </a:ext>
            </a:extLst>
          </p:cNvPr>
          <p:cNvSpPr>
            <a:spLocks noChangeAspect="1" noChangeArrowheads="1"/>
          </p:cNvSpPr>
          <p:nvPr/>
        </p:nvSpPr>
        <p:spPr bwMode="auto">
          <a:xfrm>
            <a:off x="3127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endParaRPr lang="en-US" altLang="en-US" sz="1800"/>
          </a:p>
        </p:txBody>
      </p:sp>
      <p:sp>
        <p:nvSpPr>
          <p:cNvPr id="28678" name="AutoShape 6" descr="\\2015srv001.girgps.internal\staff$\scansdale\Documents\Miss King\Phonics\shopping.webp">
            <a:extLst>
              <a:ext uri="{FF2B5EF4-FFF2-40B4-BE49-F238E27FC236}">
                <a16:creationId xmlns:a16="http://schemas.microsoft.com/office/drawing/2014/main" id="{28F3F0F9-2A57-557C-3E94-156DEFE8CB8E}"/>
              </a:ext>
            </a:extLst>
          </p:cNvPr>
          <p:cNvSpPr>
            <a:spLocks noChangeAspect="1" noChangeArrowheads="1"/>
          </p:cNvSpPr>
          <p:nvPr/>
        </p:nvSpPr>
        <p:spPr bwMode="auto">
          <a:xfrm>
            <a:off x="465138"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endParaRPr lang="en-US" altLang="en-US" sz="1800"/>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83" name="Rectangle 2868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8685" name="Rectangle 2868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68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689" name="Freeform: Shape 2868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5" name="Title 1">
            <a:extLst>
              <a:ext uri="{FF2B5EF4-FFF2-40B4-BE49-F238E27FC236}">
                <a16:creationId xmlns:a16="http://schemas.microsoft.com/office/drawing/2014/main" id="{293C194F-7414-AC53-E5BD-9C97F1C3ACC3}"/>
              </a:ext>
            </a:extLst>
          </p:cNvPr>
          <p:cNvSpPr txBox="1">
            <a:spLocks/>
          </p:cNvSpPr>
          <p:nvPr/>
        </p:nvSpPr>
        <p:spPr bwMode="auto">
          <a:xfrm>
            <a:off x="827484" y="452718"/>
            <a:ext cx="6710641" cy="1400530"/>
          </a:xfrm>
          <a:prstGeom prst="rect">
            <a:avLst/>
          </a:prstGeom>
        </p:spPr>
        <p:txBody>
          <a:bodyPr vert="horz" lIns="91440" tIns="45720" rIns="91440" bIns="45720" rtlCol="0" anchor="ctr">
            <a:normAutofit lnSpcReduction="10000"/>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algn="l" defTabSz="457200" eaLnBrk="1" hangingPunct="1">
              <a:spcAft>
                <a:spcPts val="600"/>
              </a:spcAft>
              <a:defRPr/>
            </a:pPr>
            <a:r>
              <a:rPr lang="en-US" altLang="en-US" sz="4200" b="0" i="0" kern="1200">
                <a:solidFill>
                  <a:srgbClr val="FFFFFF"/>
                </a:solidFill>
                <a:latin typeface="Comic Sans MS"/>
              </a:rPr>
              <a:t>Reception</a:t>
            </a:r>
          </a:p>
          <a:p>
            <a:pPr algn="l" defTabSz="457200" eaLnBrk="1" hangingPunct="1">
              <a:spcAft>
                <a:spcPts val="600"/>
              </a:spcAft>
              <a:defRPr/>
            </a:pPr>
            <a:r>
              <a:rPr lang="en-US" altLang="en-US" sz="4200" b="0" i="0" kern="1200">
                <a:solidFill>
                  <a:srgbClr val="FFFFFF"/>
                </a:solidFill>
                <a:latin typeface="Comic Sans MS"/>
              </a:rPr>
              <a:t>Reading at home</a:t>
            </a:r>
          </a:p>
        </p:txBody>
      </p:sp>
      <p:sp>
        <p:nvSpPr>
          <p:cNvPr id="20483" name="Content Placeholder 2">
            <a:extLst>
              <a:ext uri="{FF2B5EF4-FFF2-40B4-BE49-F238E27FC236}">
                <a16:creationId xmlns:a16="http://schemas.microsoft.com/office/drawing/2014/main" id="{76D93C43-1C5B-C665-90D5-4DC7892FDD0F}"/>
              </a:ext>
            </a:extLst>
          </p:cNvPr>
          <p:cNvSpPr txBox="1">
            <a:spLocks/>
          </p:cNvSpPr>
          <p:nvPr/>
        </p:nvSpPr>
        <p:spPr bwMode="auto">
          <a:xfrm>
            <a:off x="617538" y="2362304"/>
            <a:ext cx="7914902" cy="3947016"/>
          </a:xfrm>
          <a:prstGeom prst="rect">
            <a:avLst/>
          </a:prstGeom>
        </p:spPr>
        <p:txBody>
          <a:bodyPr vert="horz" lIns="91440" tIns="45720" rIns="91440" bIns="45720" rtlCol="0" anchor="t">
            <a:norm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defTabSz="457200" eaLnBrk="1" hangingPunct="1">
              <a:lnSpc>
                <a:spcPct val="120000"/>
              </a:lnSpc>
              <a:spcBef>
                <a:spcPts val="1000"/>
              </a:spcBef>
              <a:spcAft>
                <a:spcPts val="0"/>
              </a:spcAft>
              <a:buClr>
                <a:schemeClr val="bg2">
                  <a:lumMod val="40000"/>
                  <a:lumOff val="60000"/>
                </a:schemeClr>
              </a:buClr>
              <a:buSzPct val="80000"/>
              <a:buNone/>
              <a:defRPr/>
            </a:pPr>
            <a:r>
              <a:rPr lang="en-US" altLang="en-US" sz="2400">
                <a:latin typeface="Comic Sans MS"/>
                <a:ea typeface="+mj-ea"/>
                <a:cs typeface="+mj-cs"/>
              </a:rPr>
              <a:t>Bedtime Book Bags</a:t>
            </a:r>
          </a:p>
          <a:p>
            <a:pPr defTabSz="457200" eaLnBrk="1" hangingPunct="1">
              <a:lnSpc>
                <a:spcPct val="120000"/>
              </a:lnSpc>
              <a:spcBef>
                <a:spcPts val="1000"/>
              </a:spcBef>
              <a:spcAft>
                <a:spcPts val="0"/>
              </a:spcAft>
              <a:buClr>
                <a:schemeClr val="bg2">
                  <a:lumMod val="40000"/>
                  <a:lumOff val="60000"/>
                </a:schemeClr>
              </a:buClr>
              <a:buSzPct val="80000"/>
              <a:buNone/>
              <a:defRPr/>
            </a:pPr>
            <a:r>
              <a:rPr lang="en-US" altLang="en-US" sz="2400">
                <a:latin typeface="Comic Sans MS"/>
                <a:ea typeface="+mj-ea"/>
                <a:cs typeface="+mj-cs"/>
              </a:rPr>
              <a:t>Your child will bring home a bag that contains a story book and the ingredients for a hot chocolate. </a:t>
            </a:r>
          </a:p>
          <a:p>
            <a:pPr defTabSz="457200" eaLnBrk="1" hangingPunct="1">
              <a:lnSpc>
                <a:spcPct val="120000"/>
              </a:lnSpc>
              <a:spcBef>
                <a:spcPts val="1000"/>
              </a:spcBef>
              <a:spcAft>
                <a:spcPts val="0"/>
              </a:spcAft>
              <a:buClr>
                <a:schemeClr val="bg2">
                  <a:lumMod val="40000"/>
                  <a:lumOff val="60000"/>
                </a:schemeClr>
              </a:buClr>
              <a:buSzPct val="80000"/>
              <a:buNone/>
              <a:defRPr/>
            </a:pPr>
            <a:r>
              <a:rPr lang="en-US" altLang="en-US" sz="2400">
                <a:latin typeface="Comic Sans MS"/>
                <a:ea typeface="+mj-ea"/>
                <a:cs typeface="+mj-cs"/>
              </a:rPr>
              <a:t>The perfect opportunity to curl up and enjoy a story together.</a:t>
            </a:r>
          </a:p>
          <a:p>
            <a:pPr defTabSz="457200" eaLnBrk="1" hangingPunct="1">
              <a:lnSpc>
                <a:spcPct val="120000"/>
              </a:lnSpc>
              <a:spcBef>
                <a:spcPts val="1000"/>
              </a:spcBef>
              <a:spcAft>
                <a:spcPts val="0"/>
              </a:spcAft>
              <a:buClr>
                <a:schemeClr val="bg2">
                  <a:lumMod val="40000"/>
                  <a:lumOff val="60000"/>
                </a:schemeClr>
              </a:buClr>
              <a:buSzPct val="80000"/>
              <a:buNone/>
              <a:defRPr/>
            </a:pPr>
            <a:endParaRPr lang="en-US" altLang="en-US" sz="1000">
              <a:latin typeface="+mj-lt"/>
              <a:ea typeface="+mj-ea"/>
              <a:cs typeface="+mj-cs"/>
            </a:endParaRPr>
          </a:p>
        </p:txBody>
      </p:sp>
      <p:sp>
        <p:nvSpPr>
          <p:cNvPr id="28676" name="AutoShape 2" descr="\\2015srv001.girgps.internal\staff$\scansdale\Documents\Miss King\Phonics\shopping.webp">
            <a:extLst>
              <a:ext uri="{FF2B5EF4-FFF2-40B4-BE49-F238E27FC236}">
                <a16:creationId xmlns:a16="http://schemas.microsoft.com/office/drawing/2014/main" id="{EE77E057-C263-4E03-1037-8355737EDFD6}"/>
              </a:ext>
            </a:extLst>
          </p:cNvPr>
          <p:cNvSpPr>
            <a:spLocks noChangeAspect="1" noChangeArrowheads="1"/>
          </p:cNvSpPr>
          <p:nvPr/>
        </p:nvSpPr>
        <p:spPr bwMode="auto">
          <a:xfrm>
            <a:off x="160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endParaRPr lang="en-US" altLang="en-US" sz="1800"/>
          </a:p>
        </p:txBody>
      </p:sp>
      <p:sp>
        <p:nvSpPr>
          <p:cNvPr id="28677" name="AutoShape 4" descr="\\2015srv001.girgps.internal\staff$\scansdale\Documents\Miss King\Phonics\shopping.webp">
            <a:extLst>
              <a:ext uri="{FF2B5EF4-FFF2-40B4-BE49-F238E27FC236}">
                <a16:creationId xmlns:a16="http://schemas.microsoft.com/office/drawing/2014/main" id="{28B8CB3D-1474-149D-4DC6-4FC6DB0EC80E}"/>
              </a:ext>
            </a:extLst>
          </p:cNvPr>
          <p:cNvSpPr>
            <a:spLocks noChangeAspect="1" noChangeArrowheads="1"/>
          </p:cNvSpPr>
          <p:nvPr/>
        </p:nvSpPr>
        <p:spPr bwMode="auto">
          <a:xfrm>
            <a:off x="3127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endParaRPr lang="en-US" altLang="en-US" sz="1800"/>
          </a:p>
        </p:txBody>
      </p:sp>
      <p:sp>
        <p:nvSpPr>
          <p:cNvPr id="28678" name="AutoShape 6" descr="\\2015srv001.girgps.internal\staff$\scansdale\Documents\Miss King\Phonics\shopping.webp">
            <a:extLst>
              <a:ext uri="{FF2B5EF4-FFF2-40B4-BE49-F238E27FC236}">
                <a16:creationId xmlns:a16="http://schemas.microsoft.com/office/drawing/2014/main" id="{28F3F0F9-2A57-557C-3E94-156DEFE8CB8E}"/>
              </a:ext>
            </a:extLst>
          </p:cNvPr>
          <p:cNvSpPr>
            <a:spLocks noChangeAspect="1" noChangeArrowheads="1"/>
          </p:cNvSpPr>
          <p:nvPr/>
        </p:nvSpPr>
        <p:spPr bwMode="auto">
          <a:xfrm>
            <a:off x="465138"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167723231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31" name="Rectangle 2663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633" name="Rectangle 2663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63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637" name="Freeform: Shape 2663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6626" name="Title 1">
            <a:extLst>
              <a:ext uri="{FF2B5EF4-FFF2-40B4-BE49-F238E27FC236}">
                <a16:creationId xmlns:a16="http://schemas.microsoft.com/office/drawing/2014/main" id="{A8DFD5C9-D599-4B0C-2F5E-8147A30DC1E1}"/>
              </a:ext>
            </a:extLst>
          </p:cNvPr>
          <p:cNvSpPr txBox="1">
            <a:spLocks/>
          </p:cNvSpPr>
          <p:nvPr/>
        </p:nvSpPr>
        <p:spPr bwMode="auto">
          <a:xfrm>
            <a:off x="827484" y="452718"/>
            <a:ext cx="6710641" cy="14005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defTabSz="457200" eaLnBrk="1" hangingPunct="1">
              <a:spcBef>
                <a:spcPct val="0"/>
              </a:spcBef>
              <a:spcAft>
                <a:spcPts val="600"/>
              </a:spcAft>
              <a:buNone/>
            </a:pPr>
            <a:r>
              <a:rPr lang="en-US" altLang="en-US" sz="4200">
                <a:solidFill>
                  <a:srgbClr val="FFFFFF"/>
                </a:solidFill>
                <a:latin typeface="Comic Sans MS"/>
                <a:ea typeface="+mj-ea"/>
                <a:cs typeface="+mj-cs"/>
              </a:rPr>
              <a:t>Comprehension</a:t>
            </a:r>
            <a:endParaRPr lang="en-US" altLang="en-US" sz="4200" b="0" i="0" kern="1200">
              <a:solidFill>
                <a:srgbClr val="FFFFFF"/>
              </a:solidFill>
              <a:latin typeface="Comic Sans MS"/>
              <a:ea typeface="+mj-ea"/>
              <a:cs typeface="+mj-cs"/>
            </a:endParaRPr>
          </a:p>
        </p:txBody>
      </p:sp>
      <p:sp>
        <p:nvSpPr>
          <p:cNvPr id="3" name="Content Placeholder 2">
            <a:extLst>
              <a:ext uri="{FF2B5EF4-FFF2-40B4-BE49-F238E27FC236}">
                <a16:creationId xmlns:a16="http://schemas.microsoft.com/office/drawing/2014/main" id="{E0757564-9BEB-1D07-7B6C-19545F130E60}"/>
              </a:ext>
            </a:extLst>
          </p:cNvPr>
          <p:cNvSpPr>
            <a:spLocks noGrp="1"/>
          </p:cNvSpPr>
          <p:nvPr/>
        </p:nvSpPr>
        <p:spPr>
          <a:xfrm>
            <a:off x="165198" y="2532328"/>
            <a:ext cx="5486399" cy="331012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sz="2000">
                <a:latin typeface="Comic Sans MS"/>
              </a:rPr>
              <a:t>It is important </a:t>
            </a:r>
            <a:r>
              <a:rPr lang="en-GB" sz="2000" b="1">
                <a:solidFill>
                  <a:srgbClr val="0070C0"/>
                </a:solidFill>
                <a:latin typeface="Comic Sans MS"/>
              </a:rPr>
              <a:t>not to rush on </a:t>
            </a:r>
            <a:r>
              <a:rPr lang="en-GB" sz="2000">
                <a:latin typeface="Comic Sans MS"/>
              </a:rPr>
              <a:t>with reading books that contain unknown GPCs. Focus on </a:t>
            </a:r>
            <a:r>
              <a:rPr lang="en-GB" sz="2000" b="1">
                <a:solidFill>
                  <a:srgbClr val="0070C0"/>
                </a:solidFill>
                <a:latin typeface="Comic Sans MS"/>
              </a:rPr>
              <a:t>fluency</a:t>
            </a:r>
            <a:r>
              <a:rPr lang="en-GB" sz="2000">
                <a:latin typeface="Comic Sans MS"/>
              </a:rPr>
              <a:t> and </a:t>
            </a:r>
            <a:r>
              <a:rPr lang="en-GB" sz="2000" b="1">
                <a:solidFill>
                  <a:srgbClr val="0070C0"/>
                </a:solidFill>
                <a:latin typeface="Comic Sans MS"/>
              </a:rPr>
              <a:t>comprehension</a:t>
            </a:r>
            <a:r>
              <a:rPr lang="en-GB" sz="2000">
                <a:latin typeface="Comic Sans MS"/>
              </a:rPr>
              <a:t>.</a:t>
            </a:r>
            <a:br>
              <a:rPr lang="en-GB" sz="2000">
                <a:latin typeface="Comic Sans MS"/>
              </a:rPr>
            </a:br>
            <a:endParaRPr lang="en-GB" sz="2000">
              <a:latin typeface="Comic Sans MS"/>
            </a:endParaRPr>
          </a:p>
          <a:p>
            <a:r>
              <a:rPr lang="en-GB" sz="2000">
                <a:latin typeface="Comic Sans MS"/>
              </a:rPr>
              <a:t>Take time to discuss new </a:t>
            </a:r>
            <a:r>
              <a:rPr lang="en-GB" sz="2000" b="1">
                <a:solidFill>
                  <a:srgbClr val="0070C0"/>
                </a:solidFill>
                <a:latin typeface="Comic Sans MS"/>
              </a:rPr>
              <a:t>vocabulary</a:t>
            </a:r>
            <a:r>
              <a:rPr lang="en-GB" sz="2000">
                <a:latin typeface="Comic Sans MS"/>
              </a:rPr>
              <a:t> e.g. pugs, unclips and mooch. </a:t>
            </a:r>
          </a:p>
        </p:txBody>
      </p:sp>
      <p:pic>
        <p:nvPicPr>
          <p:cNvPr id="4" name="Picture 3">
            <a:extLst>
              <a:ext uri="{FF2B5EF4-FFF2-40B4-BE49-F238E27FC236}">
                <a16:creationId xmlns:a16="http://schemas.microsoft.com/office/drawing/2014/main" id="{A401F7BE-B663-358A-039E-F691B0788D6A}"/>
              </a:ext>
            </a:extLst>
          </p:cNvPr>
          <p:cNvPicPr>
            <a:picLocks noChangeAspect="1"/>
          </p:cNvPicPr>
          <p:nvPr/>
        </p:nvPicPr>
        <p:blipFill rotWithShape="1">
          <a:blip r:embed="rId2"/>
          <a:srcRect t="74128"/>
          <a:stretch/>
        </p:blipFill>
        <p:spPr>
          <a:xfrm>
            <a:off x="5180467" y="4796167"/>
            <a:ext cx="3851207" cy="1382813"/>
          </a:xfrm>
          <a:prstGeom prst="rect">
            <a:avLst/>
          </a:prstGeom>
        </p:spPr>
      </p:pic>
      <p:pic>
        <p:nvPicPr>
          <p:cNvPr id="5" name="Picture 4">
            <a:extLst>
              <a:ext uri="{FF2B5EF4-FFF2-40B4-BE49-F238E27FC236}">
                <a16:creationId xmlns:a16="http://schemas.microsoft.com/office/drawing/2014/main" id="{8CFA62ED-39DB-E586-7800-CF91111C25C6}"/>
              </a:ext>
            </a:extLst>
          </p:cNvPr>
          <p:cNvPicPr>
            <a:picLocks noChangeAspect="1"/>
          </p:cNvPicPr>
          <p:nvPr/>
        </p:nvPicPr>
        <p:blipFill rotWithShape="1">
          <a:blip r:embed="rId2"/>
          <a:srcRect b="30124"/>
          <a:stretch/>
        </p:blipFill>
        <p:spPr>
          <a:xfrm>
            <a:off x="6005784" y="2381987"/>
            <a:ext cx="2592460" cy="2514011"/>
          </a:xfrm>
          <a:prstGeom prst="rect">
            <a:avLst/>
          </a:prstGeom>
        </p:spPr>
      </p:pic>
    </p:spTree>
    <p:extLst>
      <p:ext uri="{BB962C8B-B14F-4D97-AF65-F5344CB8AC3E}">
        <p14:creationId xmlns:p14="http://schemas.microsoft.com/office/powerpoint/2010/main" val="14154943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5" name="Rectangle 2765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657" name="Rectangle 2765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65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661" name="Freeform: Shape 2766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7650" name="Title 1">
            <a:extLst>
              <a:ext uri="{FF2B5EF4-FFF2-40B4-BE49-F238E27FC236}">
                <a16:creationId xmlns:a16="http://schemas.microsoft.com/office/drawing/2014/main" id="{2B16FE0D-9DB0-B785-B712-D594388C304B}"/>
              </a:ext>
            </a:extLst>
          </p:cNvPr>
          <p:cNvSpPr txBox="1">
            <a:spLocks/>
          </p:cNvSpPr>
          <p:nvPr/>
        </p:nvSpPr>
        <p:spPr bwMode="auto">
          <a:xfrm>
            <a:off x="827484" y="452718"/>
            <a:ext cx="6710641" cy="14005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defTabSz="457200" eaLnBrk="1" hangingPunct="1">
              <a:spcBef>
                <a:spcPct val="0"/>
              </a:spcBef>
              <a:spcAft>
                <a:spcPts val="600"/>
              </a:spcAft>
              <a:buNone/>
            </a:pPr>
            <a:r>
              <a:rPr lang="en-US" altLang="en-US" sz="4200">
                <a:solidFill>
                  <a:srgbClr val="FFFFFF"/>
                </a:solidFill>
                <a:latin typeface="Comic Sans MS"/>
                <a:ea typeface="+mj-ea"/>
                <a:cs typeface="+mj-cs"/>
              </a:rPr>
              <a:t>How</a:t>
            </a:r>
            <a:r>
              <a:rPr lang="en-US" altLang="en-US" sz="4200" b="0" i="0" kern="1200">
                <a:solidFill>
                  <a:srgbClr val="FFFFFF"/>
                </a:solidFill>
                <a:latin typeface="Comic Sans MS"/>
                <a:ea typeface="+mj-ea"/>
                <a:cs typeface="+mj-cs"/>
              </a:rPr>
              <a:t> to help at home</a:t>
            </a:r>
          </a:p>
        </p:txBody>
      </p:sp>
      <p:sp>
        <p:nvSpPr>
          <p:cNvPr id="2" name="Content Placeholder 2">
            <a:extLst>
              <a:ext uri="{FF2B5EF4-FFF2-40B4-BE49-F238E27FC236}">
                <a16:creationId xmlns:a16="http://schemas.microsoft.com/office/drawing/2014/main" id="{60C29866-F47B-64A6-A417-43C678B4D75B}"/>
              </a:ext>
            </a:extLst>
          </p:cNvPr>
          <p:cNvSpPr>
            <a:spLocks noGrp="1"/>
          </p:cNvSpPr>
          <p:nvPr/>
        </p:nvSpPr>
        <p:spPr>
          <a:xfrm>
            <a:off x="141452" y="2280400"/>
            <a:ext cx="4276091" cy="3584407"/>
          </a:xfrm>
          <a:prstGeom prst="rect">
            <a:avLst/>
          </a:prstGeom>
        </p:spPr>
        <p:txBody>
          <a:bodyPr vert="horz" lIns="91440" tIns="45720" rIns="91440" bIns="45720" rtlCol="0" anchor="t">
            <a:normAutofit fontScale="2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sz="7600">
                <a:latin typeface="Comic Sans MS"/>
              </a:rPr>
              <a:t>Be aware of the </a:t>
            </a:r>
            <a:r>
              <a:rPr lang="en-GB" sz="7600" b="1">
                <a:latin typeface="Comic Sans MS"/>
              </a:rPr>
              <a:t>GPCs </a:t>
            </a:r>
            <a:r>
              <a:rPr lang="en-GB" sz="7600">
                <a:latin typeface="Comic Sans MS"/>
              </a:rPr>
              <a:t>your child is learning each week.</a:t>
            </a:r>
          </a:p>
          <a:p>
            <a:r>
              <a:rPr lang="en-GB" sz="7600">
                <a:latin typeface="Comic Sans MS"/>
              </a:rPr>
              <a:t>Use </a:t>
            </a:r>
            <a:r>
              <a:rPr lang="en-GB" sz="7600" b="1">
                <a:solidFill>
                  <a:srgbClr val="0070C0"/>
                </a:solidFill>
                <a:latin typeface="Comic Sans MS"/>
              </a:rPr>
              <a:t>pure sounds</a:t>
            </a:r>
            <a:r>
              <a:rPr lang="en-GB" sz="7600">
                <a:latin typeface="Comic Sans MS"/>
              </a:rPr>
              <a:t>. FFT provide a full set of </a:t>
            </a:r>
            <a:r>
              <a:rPr lang="en-GB" sz="7600" b="1">
                <a:latin typeface="Comic Sans MS"/>
              </a:rPr>
              <a:t>videos</a:t>
            </a:r>
            <a:r>
              <a:rPr lang="en-GB" sz="7600">
                <a:latin typeface="Comic Sans MS"/>
              </a:rPr>
              <a:t> that contain the proper pronunciation of all Grapheme Phoneme Correspondences (GPCs) taught in the programme. </a:t>
            </a:r>
            <a:r>
              <a:rPr lang="en-GB" sz="7600">
                <a:solidFill>
                  <a:srgbClr val="0070C0"/>
                </a:solidFill>
                <a:latin typeface="Comic Sans MS"/>
                <a:hlinkClick r:id="rId2">
                  <a:extLst>
                    <a:ext uri="{A12FA001-AC4F-418D-AE19-62706E023703}">
                      <ahyp:hlinkClr xmlns:ahyp="http://schemas.microsoft.com/office/drawing/2018/hyperlinkcolor" val="tx"/>
                    </a:ext>
                  </a:extLst>
                </a:hlinkClick>
              </a:rPr>
              <a:t>https://vimeo.com/showcase/9340990</a:t>
            </a:r>
            <a:endParaRPr lang="en-GB" sz="7600">
              <a:solidFill>
                <a:srgbClr val="0070C0"/>
              </a:solidFill>
              <a:latin typeface="Comic Sans MS"/>
            </a:endParaRPr>
          </a:p>
          <a:p>
            <a:r>
              <a:rPr lang="en-GB" sz="7600">
                <a:latin typeface="Comic Sans MS"/>
              </a:rPr>
              <a:t>Hearing others read is very valuable so </a:t>
            </a:r>
            <a:r>
              <a:rPr lang="en-GB" sz="7600" b="1">
                <a:solidFill>
                  <a:srgbClr val="0070C0"/>
                </a:solidFill>
                <a:latin typeface="Comic Sans MS"/>
              </a:rPr>
              <a:t>reading to your child </a:t>
            </a:r>
            <a:r>
              <a:rPr lang="en-GB" sz="7600">
                <a:latin typeface="Comic Sans MS"/>
              </a:rPr>
              <a:t>helps to develop their language and is good for modelling good reading behaviours. </a:t>
            </a:r>
          </a:p>
          <a:p>
            <a:endParaRPr lang="en-GB" sz="8000">
              <a:solidFill>
                <a:srgbClr val="0070C0"/>
              </a:solidFill>
              <a:latin typeface="Comic Sans MS"/>
            </a:endParaRPr>
          </a:p>
          <a:p>
            <a:endParaRPr lang="en-GB">
              <a:latin typeface="Comic Sans MS"/>
            </a:endParaRPr>
          </a:p>
        </p:txBody>
      </p:sp>
      <p:sp>
        <p:nvSpPr>
          <p:cNvPr id="3" name="Content Placeholder 3">
            <a:extLst>
              <a:ext uri="{FF2B5EF4-FFF2-40B4-BE49-F238E27FC236}">
                <a16:creationId xmlns:a16="http://schemas.microsoft.com/office/drawing/2014/main" id="{C74DA304-7D89-FB60-DBFA-60BF0599A0C8}"/>
              </a:ext>
            </a:extLst>
          </p:cNvPr>
          <p:cNvSpPr>
            <a:spLocks noGrp="1"/>
          </p:cNvSpPr>
          <p:nvPr/>
        </p:nvSpPr>
        <p:spPr>
          <a:xfrm>
            <a:off x="4417856" y="2355047"/>
            <a:ext cx="4584691" cy="3310128"/>
          </a:xfrm>
          <a:prstGeom prst="rect">
            <a:avLst/>
          </a:prstGeom>
        </p:spPr>
        <p:txBody>
          <a:bodyPr vert="horz" lIns="91440" tIns="45720" rIns="91440" bIns="45720" rtlCol="0" anchor="t">
            <a:normAutofit fontScale="2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sz="7600">
                <a:latin typeface="Comic Sans MS"/>
              </a:rPr>
              <a:t>FFT Success for All Phonics have created advice and resources to support. Find them on their Parents Portal: </a:t>
            </a:r>
            <a:r>
              <a:rPr lang="en-GB" sz="7600">
                <a:solidFill>
                  <a:srgbClr val="0070C0"/>
                </a:solidFill>
                <a:latin typeface="Comic Sans MS"/>
              </a:rPr>
              <a:t>https://parents.fft.org.uk/tips-for-homereading/ </a:t>
            </a:r>
            <a:r>
              <a:rPr lang="en-GB" sz="7600">
                <a:solidFill>
                  <a:schemeClr val="tx1"/>
                </a:solidFill>
                <a:latin typeface="Comic Sans MS"/>
              </a:rPr>
              <a:t>or on the school website.</a:t>
            </a:r>
          </a:p>
          <a:p>
            <a:r>
              <a:rPr lang="en-GB" sz="7600">
                <a:latin typeface="Comic Sans MS"/>
              </a:rPr>
              <a:t>Children have a better chance of being  successful readers if they practise reading their </a:t>
            </a:r>
            <a:r>
              <a:rPr lang="en-GB" sz="7600" b="1">
                <a:solidFill>
                  <a:srgbClr val="0070C0"/>
                </a:solidFill>
                <a:latin typeface="Comic Sans MS"/>
              </a:rPr>
              <a:t>decodable books </a:t>
            </a:r>
            <a:r>
              <a:rPr lang="en-GB" sz="7600" b="1" u="sng">
                <a:solidFill>
                  <a:srgbClr val="FF0000"/>
                </a:solidFill>
                <a:latin typeface="Comic Sans MS"/>
              </a:rPr>
              <a:t>AND</a:t>
            </a:r>
            <a:r>
              <a:rPr lang="en-GB" sz="7600">
                <a:latin typeface="Comic Sans MS"/>
              </a:rPr>
              <a:t> also share other exciting </a:t>
            </a:r>
            <a:r>
              <a:rPr lang="en-GB" sz="7600" b="1">
                <a:solidFill>
                  <a:srgbClr val="0070C0"/>
                </a:solidFill>
                <a:latin typeface="Comic Sans MS"/>
              </a:rPr>
              <a:t>books for pleasure. </a:t>
            </a:r>
          </a:p>
          <a:p>
            <a:endParaRPr lang="en-GB" sz="8000">
              <a:solidFill>
                <a:srgbClr val="0070C0"/>
              </a:solidFill>
            </a:endParaRPr>
          </a:p>
          <a:p>
            <a:endParaRPr lang="en-GB"/>
          </a:p>
        </p:txBody>
      </p:sp>
      <p:pic>
        <p:nvPicPr>
          <p:cNvPr id="4" name="Picture 3">
            <a:extLst>
              <a:ext uri="{FF2B5EF4-FFF2-40B4-BE49-F238E27FC236}">
                <a16:creationId xmlns:a16="http://schemas.microsoft.com/office/drawing/2014/main" id="{E192DB45-9697-D7B4-E0AC-8A99167E57F3}"/>
              </a:ext>
            </a:extLst>
          </p:cNvPr>
          <p:cNvPicPr>
            <a:picLocks noChangeAspect="1"/>
          </p:cNvPicPr>
          <p:nvPr/>
        </p:nvPicPr>
        <p:blipFill>
          <a:blip r:embed="rId3"/>
          <a:stretch>
            <a:fillRect/>
          </a:stretch>
        </p:blipFill>
        <p:spPr>
          <a:xfrm>
            <a:off x="5549098" y="5358830"/>
            <a:ext cx="811471" cy="1450860"/>
          </a:xfrm>
          <a:prstGeom prst="rect">
            <a:avLst/>
          </a:prstGeom>
        </p:spPr>
      </p:pic>
      <p:pic>
        <p:nvPicPr>
          <p:cNvPr id="5" name="Picture 4">
            <a:extLst>
              <a:ext uri="{FF2B5EF4-FFF2-40B4-BE49-F238E27FC236}">
                <a16:creationId xmlns:a16="http://schemas.microsoft.com/office/drawing/2014/main" id="{DB400E30-BB6E-F163-A9BA-36F6F4556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310" y="5358830"/>
            <a:ext cx="892761" cy="139705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6" name="Rectangle 1229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298" name="Rectangle 1229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30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2302" name="Freeform: Shape 1230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5" name="Title 1">
            <a:extLst>
              <a:ext uri="{FF2B5EF4-FFF2-40B4-BE49-F238E27FC236}">
                <a16:creationId xmlns:a16="http://schemas.microsoft.com/office/drawing/2014/main" id="{714560F5-97C8-8F3D-4CAA-8D86DE48626B}"/>
              </a:ext>
            </a:extLst>
          </p:cNvPr>
          <p:cNvSpPr txBox="1">
            <a:spLocks/>
          </p:cNvSpPr>
          <p:nvPr/>
        </p:nvSpPr>
        <p:spPr bwMode="auto">
          <a:xfrm>
            <a:off x="827484" y="452718"/>
            <a:ext cx="6710641" cy="1400530"/>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algn="l" defTabSz="457200" eaLnBrk="1" hangingPunct="1">
              <a:spcAft>
                <a:spcPts val="600"/>
              </a:spcAft>
              <a:defRPr/>
            </a:pPr>
            <a:r>
              <a:rPr lang="en-US" altLang="en-US" sz="4200" b="0" i="0" kern="1200">
                <a:solidFill>
                  <a:srgbClr val="FFFFFF"/>
                </a:solidFill>
                <a:latin typeface="Comic Sans MS"/>
              </a:rPr>
              <a:t>Definitions</a:t>
            </a:r>
            <a:endParaRPr lang="en-US" sz="4200" b="0" i="0" kern="1200">
              <a:solidFill>
                <a:srgbClr val="FFFFFF"/>
              </a:solidFill>
              <a:latin typeface="Comic Sans MS"/>
            </a:endParaRPr>
          </a:p>
        </p:txBody>
      </p:sp>
      <p:sp>
        <p:nvSpPr>
          <p:cNvPr id="12291" name="Content Placeholder 2">
            <a:extLst>
              <a:ext uri="{FF2B5EF4-FFF2-40B4-BE49-F238E27FC236}">
                <a16:creationId xmlns:a16="http://schemas.microsoft.com/office/drawing/2014/main" id="{F1155C47-2425-C7DA-5C96-CFDF124B33D3}"/>
              </a:ext>
            </a:extLst>
          </p:cNvPr>
          <p:cNvSpPr>
            <a:spLocks noGrp="1"/>
          </p:cNvSpPr>
          <p:nvPr>
            <p:ph idx="1"/>
          </p:nvPr>
        </p:nvSpPr>
        <p:spPr>
          <a:xfrm>
            <a:off x="827484" y="2763520"/>
            <a:ext cx="6709905" cy="3484879"/>
          </a:xfrm>
        </p:spPr>
        <p:txBody>
          <a:bodyPr vert="horz" lIns="91440" tIns="45720" rIns="91440" bIns="45720" rtlCol="0" anchor="t">
            <a:normAutofit/>
          </a:bodyPr>
          <a:lstStyle/>
          <a:p>
            <a:pPr marL="0" indent="0">
              <a:buClr>
                <a:schemeClr val="bg2">
                  <a:lumMod val="40000"/>
                  <a:lumOff val="60000"/>
                </a:schemeClr>
              </a:buClr>
              <a:defRPr/>
            </a:pPr>
            <a:r>
              <a:rPr lang="en-US" altLang="en-US">
                <a:latin typeface="Comic Sans MS"/>
              </a:rPr>
              <a:t>A phoneme is the smallest unit of sound</a:t>
            </a:r>
          </a:p>
          <a:p>
            <a:pPr marL="0" indent="0">
              <a:buClr>
                <a:schemeClr val="bg2">
                  <a:lumMod val="40000"/>
                  <a:lumOff val="60000"/>
                </a:schemeClr>
              </a:buClr>
              <a:defRPr/>
            </a:pPr>
            <a:r>
              <a:rPr lang="en-US" altLang="en-US">
                <a:latin typeface="Comic Sans MS"/>
              </a:rPr>
              <a:t>A grapheme is the letter(s) representing a phoneme</a:t>
            </a:r>
          </a:p>
          <a:p>
            <a:pPr marL="0" indent="0">
              <a:buClr>
                <a:schemeClr val="bg2">
                  <a:lumMod val="40000"/>
                  <a:lumOff val="60000"/>
                </a:schemeClr>
              </a:buClr>
              <a:defRPr/>
            </a:pPr>
            <a:r>
              <a:rPr lang="en-US" altLang="en-US">
                <a:latin typeface="Comic Sans MS"/>
              </a:rPr>
              <a:t>For example:</a:t>
            </a:r>
          </a:p>
          <a:p>
            <a:pPr>
              <a:buClr>
                <a:schemeClr val="bg2">
                  <a:lumMod val="40000"/>
                  <a:lumOff val="60000"/>
                </a:schemeClr>
              </a:buClr>
              <a:defRPr/>
            </a:pPr>
            <a:r>
              <a:rPr lang="en-US" altLang="en-US">
                <a:latin typeface="Comic Sans MS"/>
              </a:rPr>
              <a:t>t - a single letter that makes a phoneme/sound</a:t>
            </a:r>
          </a:p>
          <a:p>
            <a:pPr>
              <a:buClr>
                <a:schemeClr val="bg2">
                  <a:lumMod val="40000"/>
                  <a:lumOff val="60000"/>
                </a:schemeClr>
              </a:buClr>
              <a:defRPr/>
            </a:pPr>
            <a:r>
              <a:rPr lang="en-US" altLang="en-US">
                <a:latin typeface="Comic Sans MS"/>
              </a:rPr>
              <a:t>ai - two letters that make a phoneme/sound </a:t>
            </a:r>
          </a:p>
          <a:p>
            <a:pPr>
              <a:buClr>
                <a:schemeClr val="bg2">
                  <a:lumMod val="40000"/>
                  <a:lumOff val="60000"/>
                </a:schemeClr>
              </a:buClr>
              <a:defRPr/>
            </a:pPr>
            <a:r>
              <a:rPr lang="en-US" altLang="en-US" err="1">
                <a:latin typeface="Comic Sans MS"/>
              </a:rPr>
              <a:t>igh</a:t>
            </a:r>
            <a:r>
              <a:rPr lang="en-US" altLang="en-US">
                <a:latin typeface="Comic Sans MS"/>
              </a:rPr>
              <a:t> - three letters that make a phoneme/sound</a:t>
            </a:r>
          </a:p>
          <a:p>
            <a:pPr marL="0" indent="0">
              <a:buClr>
                <a:schemeClr val="bg2">
                  <a:lumMod val="40000"/>
                  <a:lumOff val="60000"/>
                </a:schemeClr>
              </a:buClr>
              <a:defRPr/>
            </a:pPr>
            <a:endParaRPr lang="en-US" altLang="en-US"/>
          </a:p>
          <a:p>
            <a:pPr marL="0" indent="0">
              <a:buClr>
                <a:schemeClr val="bg2">
                  <a:lumMod val="40000"/>
                  <a:lumOff val="60000"/>
                </a:schemeClr>
              </a:buClr>
              <a:defRPr/>
            </a:pPr>
            <a:endParaRPr lang="en-US" altLang="en-US"/>
          </a:p>
          <a:p>
            <a:pPr marL="0" indent="0">
              <a:buClr>
                <a:schemeClr val="bg2">
                  <a:lumMod val="40000"/>
                  <a:lumOff val="60000"/>
                </a:schemeClr>
              </a:buClr>
              <a:defRPr/>
            </a:pPr>
            <a:endParaRPr lang="en-US" altLang="en-US"/>
          </a:p>
          <a:p>
            <a:pPr marL="0" indent="0">
              <a:buClr>
                <a:schemeClr val="bg2">
                  <a:lumMod val="40000"/>
                  <a:lumOff val="60000"/>
                </a:schemeClr>
              </a:buClr>
              <a:defRPr/>
            </a:pPr>
            <a:endParaRPr lang="en-US" altLang="en-US"/>
          </a:p>
          <a:p>
            <a:pPr>
              <a:buClr>
                <a:schemeClr val="bg2">
                  <a:lumMod val="40000"/>
                  <a:lumOff val="60000"/>
                </a:schemeClr>
              </a:buClr>
              <a:defRPr/>
            </a:pPr>
            <a:endParaRPr lang="en-US" altLang="en-US"/>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9704"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9698" name="Title 1">
            <a:extLst>
              <a:ext uri="{FF2B5EF4-FFF2-40B4-BE49-F238E27FC236}">
                <a16:creationId xmlns:a16="http://schemas.microsoft.com/office/drawing/2014/main" id="{B6CA4427-3419-507E-BE2A-15D341FFB5F1}"/>
              </a:ext>
            </a:extLst>
          </p:cNvPr>
          <p:cNvSpPr>
            <a:spLocks noGrp="1" noChangeArrowheads="1"/>
          </p:cNvSpPr>
          <p:nvPr>
            <p:ph type="title"/>
          </p:nvPr>
        </p:nvSpPr>
        <p:spPr>
          <a:xfrm>
            <a:off x="486697" y="629267"/>
            <a:ext cx="6939116" cy="1016654"/>
          </a:xfrm>
        </p:spPr>
        <p:txBody>
          <a:bodyPr>
            <a:normAutofit/>
          </a:bodyPr>
          <a:lstStyle/>
          <a:p>
            <a:pPr>
              <a:lnSpc>
                <a:spcPct val="90000"/>
              </a:lnSpc>
            </a:pPr>
            <a:r>
              <a:rPr lang="en-GB" altLang="en-US" sz="3300">
                <a:latin typeface="Comic Sans MS"/>
                <a:cs typeface="Calibri"/>
              </a:rPr>
              <a:t>An Introduction to</a:t>
            </a:r>
            <a:br>
              <a:rPr lang="en-GB" altLang="en-US" sz="3300">
                <a:latin typeface="Comic Sans MS"/>
                <a:cs typeface="Calibri" panose="020F0502020204030204" pitchFamily="34" charset="0"/>
              </a:rPr>
            </a:br>
            <a:r>
              <a:rPr lang="en-GB" altLang="en-US" sz="3300">
                <a:latin typeface="Comic Sans MS"/>
                <a:cs typeface="Calibri"/>
              </a:rPr>
              <a:t> Reading in the EYFS</a:t>
            </a:r>
          </a:p>
        </p:txBody>
      </p:sp>
      <p:sp>
        <p:nvSpPr>
          <p:cNvPr id="29706" name="Rectangle 29705">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8"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sp>
        <p:nvSpPr>
          <p:cNvPr id="29699" name="Content Placeholder 2">
            <a:extLst>
              <a:ext uri="{FF2B5EF4-FFF2-40B4-BE49-F238E27FC236}">
                <a16:creationId xmlns:a16="http://schemas.microsoft.com/office/drawing/2014/main" id="{D77BB908-DD23-5A7B-8B4B-F5A93F71384A}"/>
              </a:ext>
            </a:extLst>
          </p:cNvPr>
          <p:cNvSpPr>
            <a:spLocks noGrp="1" noChangeArrowheads="1"/>
          </p:cNvSpPr>
          <p:nvPr>
            <p:ph idx="1"/>
          </p:nvPr>
        </p:nvSpPr>
        <p:spPr>
          <a:xfrm>
            <a:off x="239932" y="2548281"/>
            <a:ext cx="4088720" cy="3658689"/>
          </a:xfrm>
        </p:spPr>
        <p:txBody>
          <a:bodyPr vert="horz" lIns="91440" tIns="45720" rIns="91440" bIns="45720" rtlCol="0" anchor="t">
            <a:normAutofit fontScale="85000" lnSpcReduction="20000"/>
          </a:bodyPr>
          <a:lstStyle/>
          <a:p>
            <a:pPr>
              <a:lnSpc>
                <a:spcPct val="120000"/>
              </a:lnSpc>
            </a:pPr>
            <a:r>
              <a:rPr lang="en-GB" altLang="en-US" sz="1900" u="sng">
                <a:solidFill>
                  <a:schemeClr val="bg1"/>
                </a:solidFill>
                <a:latin typeface="Comic Sans MS"/>
                <a:cs typeface="Calibri Light"/>
              </a:rPr>
              <a:t>Reading for pleasure is paramount!</a:t>
            </a:r>
          </a:p>
          <a:p>
            <a:pPr>
              <a:lnSpc>
                <a:spcPct val="120000"/>
              </a:lnSpc>
            </a:pPr>
            <a:r>
              <a:rPr lang="en-GB" altLang="en-US" sz="1900">
                <a:solidFill>
                  <a:schemeClr val="bg1"/>
                </a:solidFill>
                <a:latin typeface="Comic Sans MS"/>
                <a:cs typeface="Calibri Light"/>
              </a:rPr>
              <a:t>Aim to read often. Short bursts are more beneficial than lengthy 20 mins sessions.</a:t>
            </a:r>
          </a:p>
          <a:p>
            <a:pPr>
              <a:lnSpc>
                <a:spcPct val="120000"/>
              </a:lnSpc>
            </a:pPr>
            <a:r>
              <a:rPr lang="en-GB" altLang="en-US" sz="1900">
                <a:solidFill>
                  <a:schemeClr val="bg1"/>
                </a:solidFill>
                <a:latin typeface="Comic Sans MS"/>
                <a:cs typeface="Calibri Light"/>
              </a:rPr>
              <a:t>Access to a wide variety of texts: fiction, non-fiction, poems and rhymes </a:t>
            </a:r>
            <a:endParaRPr lang="en-GB" altLang="en-US" sz="1900">
              <a:solidFill>
                <a:schemeClr val="bg1"/>
              </a:solidFill>
              <a:latin typeface="Comic Sans MS"/>
              <a:cs typeface="Calibri Light" panose="020F0302020204030204" pitchFamily="34" charset="0"/>
            </a:endParaRPr>
          </a:p>
          <a:p>
            <a:pPr>
              <a:lnSpc>
                <a:spcPct val="120000"/>
              </a:lnSpc>
            </a:pPr>
            <a:r>
              <a:rPr lang="en-GB" altLang="en-US" sz="1900">
                <a:solidFill>
                  <a:schemeClr val="bg1"/>
                </a:solidFill>
                <a:latin typeface="Comic Sans MS"/>
                <a:cs typeface="Calibri Light"/>
              </a:rPr>
              <a:t>Use the pictures as clues-please do not cover them up!</a:t>
            </a:r>
          </a:p>
          <a:p>
            <a:pPr>
              <a:lnSpc>
                <a:spcPct val="120000"/>
              </a:lnSpc>
            </a:pPr>
            <a:r>
              <a:rPr lang="en-GB" altLang="en-US" sz="1900">
                <a:solidFill>
                  <a:schemeClr val="bg1"/>
                </a:solidFill>
                <a:latin typeface="Comic Sans MS"/>
                <a:cs typeface="Calibri Light"/>
              </a:rPr>
              <a:t>Context of the story-ask open-ended questions to assess their understanding. Does it make sense?</a:t>
            </a:r>
          </a:p>
          <a:p>
            <a:pPr>
              <a:lnSpc>
                <a:spcPct val="90000"/>
              </a:lnSpc>
            </a:pPr>
            <a:endParaRPr lang="en-GB" altLang="en-US" sz="1600">
              <a:solidFill>
                <a:schemeClr val="bg1"/>
              </a:solidFill>
              <a:latin typeface="Century Gothic" panose="020B0502020202020204"/>
              <a:cs typeface="Calibri Light" panose="020F0302020204030204" pitchFamily="34" charset="0"/>
            </a:endParaRPr>
          </a:p>
          <a:p>
            <a:pPr>
              <a:lnSpc>
                <a:spcPct val="90000"/>
              </a:lnSpc>
            </a:pPr>
            <a:endParaRPr lang="en-GB" altLang="en-US" sz="1600">
              <a:solidFill>
                <a:schemeClr val="bg1"/>
              </a:solidFill>
            </a:endParaRPr>
          </a:p>
        </p:txBody>
      </p:sp>
      <p:pic>
        <p:nvPicPr>
          <p:cNvPr id="4" name="Content Placeholder 5">
            <a:extLst>
              <a:ext uri="{FF2B5EF4-FFF2-40B4-BE49-F238E27FC236}">
                <a16:creationId xmlns:a16="http://schemas.microsoft.com/office/drawing/2014/main" id="{521D8AC8-6DF8-057A-1352-849C3701FDA4}"/>
              </a:ext>
            </a:extLst>
          </p:cNvPr>
          <p:cNvPicPr>
            <a:picLocks noChangeAspect="1"/>
          </p:cNvPicPr>
          <p:nvPr/>
        </p:nvPicPr>
        <p:blipFill>
          <a:blip r:embed="rId3"/>
          <a:stretch>
            <a:fillRect/>
          </a:stretch>
        </p:blipFill>
        <p:spPr bwMode="auto">
          <a:xfrm>
            <a:off x="4568937" y="2846020"/>
            <a:ext cx="4088720" cy="3066540"/>
          </a:xfrm>
          <a:prstGeom prst="rect">
            <a:avLst/>
          </a:prstGeom>
          <a:noFill/>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8" name="Rectangle 3072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730" name="Rectangle 3072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73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0734" name="Freeform: Shape 3073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30723" name="Content Placeholder 2">
            <a:extLst>
              <a:ext uri="{FF2B5EF4-FFF2-40B4-BE49-F238E27FC236}">
                <a16:creationId xmlns:a16="http://schemas.microsoft.com/office/drawing/2014/main" id="{312FE4B4-23A9-6A4C-F2E0-34B515C0D3E1}"/>
              </a:ext>
            </a:extLst>
          </p:cNvPr>
          <p:cNvSpPr txBox="1">
            <a:spLocks/>
          </p:cNvSpPr>
          <p:nvPr/>
        </p:nvSpPr>
        <p:spPr bwMode="auto">
          <a:xfrm>
            <a:off x="706186" y="2567577"/>
            <a:ext cx="7736272" cy="348487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defTabSz="457200" eaLnBrk="1" hangingPunct="1">
              <a:spcBef>
                <a:spcPts val="1000"/>
              </a:spcBef>
              <a:spcAft>
                <a:spcPts val="0"/>
              </a:spcAft>
              <a:buClr>
                <a:schemeClr val="bg2">
                  <a:lumMod val="40000"/>
                  <a:lumOff val="60000"/>
                </a:schemeClr>
              </a:buClr>
              <a:buSzPct val="80000"/>
              <a:buFont typeface="Wingdings 3" charset="2"/>
              <a:buChar char=""/>
            </a:pPr>
            <a:r>
              <a:rPr lang="en-US" altLang="en-US">
                <a:latin typeface="Comic Sans MS"/>
                <a:ea typeface="+mj-ea"/>
                <a:cs typeface="+mj-cs"/>
              </a:rPr>
              <a:t>Thank you for listening!</a:t>
            </a:r>
            <a:endParaRPr lang="en-US">
              <a:ea typeface="+mj-ea"/>
              <a:cs typeface="+mj-cs"/>
            </a:endParaRPr>
          </a:p>
          <a:p>
            <a:pPr algn="ctr" defTabSz="457200" eaLnBrk="1" hangingPunct="1">
              <a:spcBef>
                <a:spcPts val="1000"/>
              </a:spcBef>
              <a:spcAft>
                <a:spcPts val="0"/>
              </a:spcAft>
              <a:buClr>
                <a:schemeClr val="bg2">
                  <a:lumMod val="40000"/>
                  <a:lumOff val="60000"/>
                </a:schemeClr>
              </a:buClr>
              <a:buSzPct val="80000"/>
              <a:buFont typeface="Wingdings 3" charset="2"/>
              <a:buChar char=""/>
            </a:pPr>
            <a:r>
              <a:rPr lang="en-US" altLang="en-US">
                <a:latin typeface="Comic Sans MS"/>
                <a:ea typeface="+mj-ea"/>
                <a:cs typeface="+mj-cs"/>
              </a:rPr>
              <a:t>Any questions?</a:t>
            </a:r>
          </a:p>
          <a:p>
            <a:pPr defTabSz="457200" eaLnBrk="1" hangingPunct="1">
              <a:spcBef>
                <a:spcPts val="1000"/>
              </a:spcBef>
              <a:spcAft>
                <a:spcPts val="0"/>
              </a:spcAft>
              <a:buClr>
                <a:schemeClr val="bg2">
                  <a:lumMod val="40000"/>
                  <a:lumOff val="60000"/>
                </a:schemeClr>
              </a:buClr>
              <a:buSzPct val="80000"/>
              <a:buNone/>
            </a:pPr>
            <a:endParaRPr lang="en-US" altLang="en-US">
              <a:latin typeface="Comic Sans MS"/>
              <a:ea typeface="+mj-ea"/>
              <a:cs typeface="+mj-cs"/>
            </a:endParaRPr>
          </a:p>
          <a:p>
            <a:pPr defTabSz="457200" eaLnBrk="1" hangingPunct="1">
              <a:spcBef>
                <a:spcPts val="1000"/>
              </a:spcBef>
              <a:spcAft>
                <a:spcPts val="0"/>
              </a:spcAft>
              <a:buClr>
                <a:schemeClr val="bg2">
                  <a:lumMod val="40000"/>
                  <a:lumOff val="60000"/>
                </a:schemeClr>
              </a:buClr>
              <a:buSzPct val="80000"/>
              <a:buFont typeface="Wingdings 3" charset="2"/>
              <a:buChar char=""/>
            </a:pPr>
            <a:endParaRPr lang="en-US" altLang="en-US">
              <a:latin typeface="+mj-lt"/>
              <a:ea typeface="+mj-ea"/>
              <a:cs typeface="+mj-cs"/>
            </a:endParaRPr>
          </a:p>
        </p:txBody>
      </p:sp>
      <p:sp>
        <p:nvSpPr>
          <p:cNvPr id="5" name="Title 1">
            <a:extLst>
              <a:ext uri="{FF2B5EF4-FFF2-40B4-BE49-F238E27FC236}">
                <a16:creationId xmlns:a16="http://schemas.microsoft.com/office/drawing/2014/main" id="{B1F7919A-06D8-BBAC-8082-3046DA9790D1}"/>
              </a:ext>
            </a:extLst>
          </p:cNvPr>
          <p:cNvSpPr txBox="1">
            <a:spLocks/>
          </p:cNvSpPr>
          <p:nvPr/>
        </p:nvSpPr>
        <p:spPr bwMode="auto">
          <a:xfrm>
            <a:off x="685800" y="765175"/>
            <a:ext cx="6870700" cy="719138"/>
          </a:xfrm>
          <a:prstGeom prst="rect">
            <a:avLst/>
          </a:prstGeom>
          <a:noFill/>
          <a:ln>
            <a:noFill/>
          </a:ln>
        </p:spPr>
        <p:txBody>
          <a:bodyPr anchor="b"/>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algn="l">
              <a:defRPr/>
            </a:pPr>
            <a:endParaRPr lang="en-GB" altLang="en-US" kern="0">
              <a:latin typeface="Calibri" panose="020F0502020204030204" pitchFamily="34" charset="0"/>
              <a:ea typeface="ＭＳ Ｐゴシック" panose="020B0600070205080204" pitchFamily="34" charset="-128"/>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6" name="Rectangle 1229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298" name="Rectangle 1229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30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2302" name="Freeform: Shape 1230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5" name="Title 1">
            <a:extLst>
              <a:ext uri="{FF2B5EF4-FFF2-40B4-BE49-F238E27FC236}">
                <a16:creationId xmlns:a16="http://schemas.microsoft.com/office/drawing/2014/main" id="{D540483A-7983-4D13-D2EA-EA47B31D8E07}"/>
              </a:ext>
            </a:extLst>
          </p:cNvPr>
          <p:cNvSpPr txBox="1">
            <a:spLocks/>
          </p:cNvSpPr>
          <p:nvPr/>
        </p:nvSpPr>
        <p:spPr bwMode="auto">
          <a:xfrm>
            <a:off x="827484" y="452718"/>
            <a:ext cx="6710641" cy="1400530"/>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algn="l" defTabSz="457200" eaLnBrk="1" hangingPunct="1">
              <a:spcAft>
                <a:spcPts val="600"/>
              </a:spcAft>
              <a:defRPr/>
            </a:pPr>
            <a:r>
              <a:rPr lang="en-US" altLang="en-US" sz="4200" b="0" i="0" kern="1200">
                <a:solidFill>
                  <a:srgbClr val="FFFFFF"/>
                </a:solidFill>
                <a:latin typeface="Comic Sans MS"/>
              </a:rPr>
              <a:t>Definitions</a:t>
            </a:r>
            <a:endParaRPr lang="en-US" sz="4200" b="0" i="0" kern="1200">
              <a:solidFill>
                <a:srgbClr val="FFFFFF"/>
              </a:solidFill>
              <a:latin typeface="Comic Sans MS"/>
            </a:endParaRPr>
          </a:p>
        </p:txBody>
      </p:sp>
      <p:sp>
        <p:nvSpPr>
          <p:cNvPr id="12291" name="Content Placeholder 2">
            <a:extLst>
              <a:ext uri="{FF2B5EF4-FFF2-40B4-BE49-F238E27FC236}">
                <a16:creationId xmlns:a16="http://schemas.microsoft.com/office/drawing/2014/main" id="{166ABDEE-538C-54A8-E276-D6C4DBA78032}"/>
              </a:ext>
            </a:extLst>
          </p:cNvPr>
          <p:cNvSpPr>
            <a:spLocks noGrp="1"/>
          </p:cNvSpPr>
          <p:nvPr>
            <p:ph idx="1"/>
          </p:nvPr>
        </p:nvSpPr>
        <p:spPr>
          <a:xfrm>
            <a:off x="827484" y="2763520"/>
            <a:ext cx="6709905" cy="3484879"/>
          </a:xfrm>
        </p:spPr>
        <p:txBody>
          <a:bodyPr vert="horz" lIns="91440" tIns="45720" rIns="91440" bIns="45720" rtlCol="0" anchor="t">
            <a:normAutofit/>
          </a:bodyPr>
          <a:lstStyle/>
          <a:p>
            <a:pPr marL="0" indent="0">
              <a:buClr>
                <a:schemeClr val="bg2">
                  <a:lumMod val="40000"/>
                  <a:lumOff val="60000"/>
                </a:schemeClr>
              </a:buClr>
              <a:defRPr/>
            </a:pPr>
            <a:r>
              <a:rPr lang="en-US" altLang="en-US">
                <a:latin typeface="Comic Sans MS"/>
              </a:rPr>
              <a:t>A digraph</a:t>
            </a:r>
          </a:p>
          <a:p>
            <a:pPr>
              <a:buClr>
                <a:schemeClr val="bg2">
                  <a:lumMod val="40000"/>
                  <a:lumOff val="60000"/>
                </a:schemeClr>
              </a:buClr>
              <a:defRPr/>
            </a:pPr>
            <a:r>
              <a:rPr lang="en-US" altLang="en-US">
                <a:latin typeface="Comic Sans MS"/>
              </a:rPr>
              <a:t>Two letters which make one phoneme/sound</a:t>
            </a:r>
          </a:p>
          <a:p>
            <a:pPr lvl="1">
              <a:buClr>
                <a:schemeClr val="bg2">
                  <a:lumMod val="40000"/>
                  <a:lumOff val="60000"/>
                </a:schemeClr>
              </a:buClr>
              <a:defRPr/>
            </a:pPr>
            <a:r>
              <a:rPr lang="en-US" altLang="en-US" err="1">
                <a:latin typeface="Comic Sans MS"/>
              </a:rPr>
              <a:t>ch</a:t>
            </a:r>
            <a:r>
              <a:rPr lang="en-US" altLang="en-US">
                <a:latin typeface="Comic Sans MS"/>
              </a:rPr>
              <a:t>     |      </a:t>
            </a:r>
            <a:r>
              <a:rPr lang="en-US" altLang="en-US" err="1">
                <a:latin typeface="Comic Sans MS"/>
              </a:rPr>
              <a:t>sh</a:t>
            </a:r>
            <a:r>
              <a:rPr lang="en-US" altLang="en-US">
                <a:latin typeface="Comic Sans MS"/>
              </a:rPr>
              <a:t>       |    ow     |      er          </a:t>
            </a:r>
          </a:p>
          <a:p>
            <a:pPr lvl="1">
              <a:buClr>
                <a:schemeClr val="bg2">
                  <a:lumMod val="40000"/>
                  <a:lumOff val="60000"/>
                </a:schemeClr>
              </a:buClr>
              <a:defRPr/>
            </a:pPr>
            <a:endParaRPr lang="en-US" altLang="en-US">
              <a:latin typeface="Comic Sans MS"/>
            </a:endParaRPr>
          </a:p>
          <a:p>
            <a:pPr marL="0" indent="0">
              <a:buClr>
                <a:schemeClr val="bg2">
                  <a:lumMod val="40000"/>
                  <a:lumOff val="60000"/>
                </a:schemeClr>
              </a:buClr>
              <a:defRPr/>
            </a:pPr>
            <a:r>
              <a:rPr lang="en-US" altLang="en-US">
                <a:latin typeface="Comic Sans MS"/>
              </a:rPr>
              <a:t>A trigraph</a:t>
            </a:r>
          </a:p>
          <a:p>
            <a:pPr>
              <a:buClr>
                <a:schemeClr val="bg2">
                  <a:lumMod val="40000"/>
                  <a:lumOff val="60000"/>
                </a:schemeClr>
              </a:buClr>
              <a:defRPr/>
            </a:pPr>
            <a:r>
              <a:rPr lang="en-US" altLang="en-US">
                <a:latin typeface="Comic Sans MS"/>
              </a:rPr>
              <a:t>Three letters which make one phoneme/sound</a:t>
            </a:r>
          </a:p>
          <a:p>
            <a:pPr lvl="1">
              <a:buClr>
                <a:schemeClr val="bg2">
                  <a:lumMod val="40000"/>
                  <a:lumOff val="60000"/>
                </a:schemeClr>
              </a:buClr>
              <a:defRPr/>
            </a:pPr>
            <a:r>
              <a:rPr lang="en-US" altLang="en-US">
                <a:latin typeface="Comic Sans MS"/>
              </a:rPr>
              <a:t> </a:t>
            </a:r>
            <a:r>
              <a:rPr lang="en-US" altLang="en-US" err="1">
                <a:latin typeface="Comic Sans MS"/>
              </a:rPr>
              <a:t>igh</a:t>
            </a:r>
            <a:r>
              <a:rPr lang="en-US" altLang="en-US">
                <a:latin typeface="Comic Sans MS"/>
              </a:rPr>
              <a:t>      |      air      |     ear </a:t>
            </a:r>
          </a:p>
          <a:p>
            <a:pPr marL="0" indent="0">
              <a:buClr>
                <a:schemeClr val="bg2">
                  <a:lumMod val="40000"/>
                  <a:lumOff val="60000"/>
                </a:schemeClr>
              </a:buClr>
              <a:defRPr/>
            </a:pPr>
            <a:endParaRPr lang="en-US" altLang="en-US"/>
          </a:p>
          <a:p>
            <a:pPr marL="0" indent="0">
              <a:buClr>
                <a:schemeClr val="bg2">
                  <a:lumMod val="40000"/>
                  <a:lumOff val="60000"/>
                </a:schemeClr>
              </a:buClr>
              <a:defRPr/>
            </a:pPr>
            <a:endParaRPr lang="en-US" altLang="en-US"/>
          </a:p>
          <a:p>
            <a:pPr marL="0" indent="0">
              <a:buClr>
                <a:schemeClr val="bg2">
                  <a:lumMod val="40000"/>
                  <a:lumOff val="60000"/>
                </a:schemeClr>
              </a:buClr>
              <a:defRPr/>
            </a:pPr>
            <a:endParaRPr lang="en-US" altLang="en-US"/>
          </a:p>
          <a:p>
            <a:pPr marL="0" indent="0">
              <a:buClr>
                <a:schemeClr val="bg2">
                  <a:lumMod val="40000"/>
                  <a:lumOff val="60000"/>
                </a:schemeClr>
              </a:buClr>
              <a:defRPr/>
            </a:pPr>
            <a:endParaRPr lang="en-US" altLang="en-US"/>
          </a:p>
          <a:p>
            <a:pPr>
              <a:buClr>
                <a:schemeClr val="bg2">
                  <a:lumMod val="40000"/>
                  <a:lumOff val="60000"/>
                </a:schemeClr>
              </a:buClr>
              <a:defRPr/>
            </a:pPr>
            <a:endParaRPr lang="en-US" altLang="en-US"/>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5" name="Freeform: Shape 1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4" name="Title 1">
            <a:extLst>
              <a:ext uri="{FF2B5EF4-FFF2-40B4-BE49-F238E27FC236}">
                <a16:creationId xmlns:a16="http://schemas.microsoft.com/office/drawing/2014/main" id="{42B5A7D7-D04F-903C-EA09-FC92356A8ED0}"/>
              </a:ext>
            </a:extLst>
          </p:cNvPr>
          <p:cNvSpPr txBox="1">
            <a:spLocks/>
          </p:cNvSpPr>
          <p:nvPr/>
        </p:nvSpPr>
        <p:spPr bwMode="auto">
          <a:xfrm>
            <a:off x="827484" y="452718"/>
            <a:ext cx="6710641" cy="1400530"/>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algn="l" defTabSz="457200" eaLnBrk="1" hangingPunct="1">
              <a:spcAft>
                <a:spcPts val="600"/>
              </a:spcAft>
              <a:defRPr/>
            </a:pPr>
            <a:r>
              <a:rPr lang="en-US" altLang="en-US" sz="4200">
                <a:solidFill>
                  <a:srgbClr val="FFFFFF"/>
                </a:solidFill>
                <a:latin typeface="Comic Sans MS"/>
              </a:rPr>
              <a:t>Pure Sounds</a:t>
            </a:r>
            <a:endParaRPr lang="en-US" sz="4200" b="0" i="0" kern="1200">
              <a:solidFill>
                <a:srgbClr val="FFFFFF"/>
              </a:solidFill>
              <a:latin typeface="Comic Sans MS"/>
            </a:endParaRPr>
          </a:p>
        </p:txBody>
      </p:sp>
      <p:sp>
        <p:nvSpPr>
          <p:cNvPr id="6" name="Content Placeholder 2">
            <a:extLst>
              <a:ext uri="{FF2B5EF4-FFF2-40B4-BE49-F238E27FC236}">
                <a16:creationId xmlns:a16="http://schemas.microsoft.com/office/drawing/2014/main" id="{13912B0E-5481-C053-CEC2-15FEB4B52790}"/>
              </a:ext>
            </a:extLst>
          </p:cNvPr>
          <p:cNvSpPr>
            <a:spLocks noGrp="1"/>
          </p:cNvSpPr>
          <p:nvPr/>
        </p:nvSpPr>
        <p:spPr>
          <a:xfrm>
            <a:off x="348880" y="2305966"/>
            <a:ext cx="4439144" cy="373243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sz="1800">
                <a:latin typeface="Comic Sans MS"/>
              </a:rPr>
              <a:t>Saying pure sounds is important – some sounds stretch e.g. /m/ /n/ /r/ and some bounce e.g. /b/ /p/. </a:t>
            </a:r>
          </a:p>
          <a:p>
            <a:r>
              <a:rPr lang="en-GB" sz="1800">
                <a:latin typeface="Comic Sans MS"/>
              </a:rPr>
              <a:t>It is always best to say them softly and say a word that begins with the sound to help. </a:t>
            </a:r>
          </a:p>
          <a:p>
            <a:r>
              <a:rPr lang="en-GB" sz="1800">
                <a:latin typeface="Comic Sans MS"/>
              </a:rPr>
              <a:t>Try to </a:t>
            </a:r>
            <a:r>
              <a:rPr lang="en-GB" sz="1800" b="1">
                <a:solidFill>
                  <a:srgbClr val="0070C0"/>
                </a:solidFill>
                <a:latin typeface="Comic Sans MS"/>
              </a:rPr>
              <a:t>avoid a big ‘Uh’ </a:t>
            </a:r>
            <a:r>
              <a:rPr lang="en-GB" sz="1800">
                <a:latin typeface="Comic Sans MS"/>
              </a:rPr>
              <a:t>sound at the end as this will impact on your child’s ability to blend and segment words when reading and spelling </a:t>
            </a:r>
            <a:r>
              <a:rPr lang="en-GB" sz="1800" b="1">
                <a:solidFill>
                  <a:srgbClr val="FF0000"/>
                </a:solidFill>
                <a:latin typeface="Comic Sans MS"/>
              </a:rPr>
              <a:t>e.g. don’t say ‘</a:t>
            </a:r>
            <a:r>
              <a:rPr lang="en-GB" sz="1800" b="1" err="1">
                <a:solidFill>
                  <a:srgbClr val="FF0000"/>
                </a:solidFill>
                <a:latin typeface="Comic Sans MS"/>
              </a:rPr>
              <a:t>nuh</a:t>
            </a:r>
            <a:r>
              <a:rPr lang="en-GB" sz="1800" b="1">
                <a:solidFill>
                  <a:srgbClr val="FF0000"/>
                </a:solidFill>
                <a:latin typeface="Comic Sans MS"/>
              </a:rPr>
              <a:t>’ for ‘n’.</a:t>
            </a:r>
          </a:p>
          <a:p>
            <a:r>
              <a:rPr lang="en-GB" sz="1800">
                <a:solidFill>
                  <a:srgbClr val="0070C0"/>
                </a:solidFill>
                <a:latin typeface="Comic Sans MS"/>
                <a:hlinkClick r:id="rId2">
                  <a:extLst>
                    <a:ext uri="{A12FA001-AC4F-418D-AE19-62706E023703}">
                      <ahyp:hlinkClr xmlns:ahyp="http://schemas.microsoft.com/office/drawing/2018/hyperlinkcolor" val="tx"/>
                    </a:ext>
                  </a:extLst>
                </a:hlinkClick>
              </a:rPr>
              <a:t>https://vimeo.com/showcase/9340990</a:t>
            </a:r>
            <a:endParaRPr lang="en-GB" sz="1800">
              <a:solidFill>
                <a:srgbClr val="0070C0"/>
              </a:solidFill>
              <a:latin typeface="Comic Sans MS"/>
            </a:endParaRPr>
          </a:p>
          <a:p>
            <a:endParaRPr lang="en-GB"/>
          </a:p>
        </p:txBody>
      </p:sp>
      <p:pic>
        <p:nvPicPr>
          <p:cNvPr id="7" name="Picture 6">
            <a:extLst>
              <a:ext uri="{FF2B5EF4-FFF2-40B4-BE49-F238E27FC236}">
                <a16:creationId xmlns:a16="http://schemas.microsoft.com/office/drawing/2014/main" id="{E476B354-1FA3-1938-22E6-B53B8BFE10A5}"/>
              </a:ext>
            </a:extLst>
          </p:cNvPr>
          <p:cNvPicPr>
            <a:picLocks noChangeAspect="1"/>
          </p:cNvPicPr>
          <p:nvPr/>
        </p:nvPicPr>
        <p:blipFill>
          <a:blip r:embed="rId3"/>
          <a:stretch>
            <a:fillRect/>
          </a:stretch>
        </p:blipFill>
        <p:spPr>
          <a:xfrm>
            <a:off x="4848483" y="2802918"/>
            <a:ext cx="3946637" cy="220183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20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8194" name="Title 1">
            <a:extLst>
              <a:ext uri="{FF2B5EF4-FFF2-40B4-BE49-F238E27FC236}">
                <a16:creationId xmlns:a16="http://schemas.microsoft.com/office/drawing/2014/main" id="{198C0F93-D54F-9F24-9439-1706A5EE71F6}"/>
              </a:ext>
            </a:extLst>
          </p:cNvPr>
          <p:cNvSpPr>
            <a:spLocks noGrp="1" noChangeArrowheads="1"/>
          </p:cNvSpPr>
          <p:nvPr>
            <p:ph type="title"/>
          </p:nvPr>
        </p:nvSpPr>
        <p:spPr>
          <a:xfrm>
            <a:off x="486697" y="629267"/>
            <a:ext cx="6939116" cy="1016654"/>
          </a:xfrm>
        </p:spPr>
        <p:txBody>
          <a:bodyPr>
            <a:normAutofit/>
          </a:bodyPr>
          <a:lstStyle/>
          <a:p>
            <a:r>
              <a:rPr lang="en-GB" altLang="en-US">
                <a:latin typeface="Comic Sans MS"/>
              </a:rPr>
              <a:t>What is phonics?</a:t>
            </a:r>
          </a:p>
        </p:txBody>
      </p:sp>
      <p:sp>
        <p:nvSpPr>
          <p:cNvPr id="8203" name="Rectangle 820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sp>
        <p:nvSpPr>
          <p:cNvPr id="8195" name="Content Placeholder 2">
            <a:extLst>
              <a:ext uri="{FF2B5EF4-FFF2-40B4-BE49-F238E27FC236}">
                <a16:creationId xmlns:a16="http://schemas.microsoft.com/office/drawing/2014/main" id="{C8F8CD2D-7B61-4F10-B769-A8BB5AA7D180}"/>
              </a:ext>
            </a:extLst>
          </p:cNvPr>
          <p:cNvSpPr>
            <a:spLocks noGrp="1" noChangeArrowheads="1"/>
          </p:cNvSpPr>
          <p:nvPr>
            <p:ph idx="1"/>
          </p:nvPr>
        </p:nvSpPr>
        <p:spPr>
          <a:xfrm>
            <a:off x="251520" y="2492896"/>
            <a:ext cx="4536504" cy="3920808"/>
          </a:xfrm>
        </p:spPr>
        <p:txBody>
          <a:bodyPr vert="horz" lIns="91440" tIns="45720" rIns="91440" bIns="45720" rtlCol="0" anchor="t">
            <a:normAutofit lnSpcReduction="10000"/>
          </a:bodyPr>
          <a:lstStyle/>
          <a:p>
            <a:pPr marL="0" indent="0">
              <a:buNone/>
            </a:pPr>
            <a:r>
              <a:rPr lang="en-GB" altLang="en-US" sz="1800">
                <a:solidFill>
                  <a:schemeClr val="bg1"/>
                </a:solidFill>
                <a:latin typeface="Comic Sans MS"/>
              </a:rPr>
              <a:t>Phonics is a way of teaching children how to read and write. It helps children hear, identify and use different sounds that distinguish one word from another in the English language. </a:t>
            </a:r>
          </a:p>
          <a:p>
            <a:pPr marL="0" indent="0">
              <a:buFontTx/>
              <a:buNone/>
            </a:pPr>
            <a:endParaRPr lang="en-GB" altLang="en-US" sz="1700">
              <a:solidFill>
                <a:schemeClr val="bg1"/>
              </a:solidFill>
              <a:latin typeface="Comic Sans MS"/>
            </a:endParaRPr>
          </a:p>
          <a:p>
            <a:pPr marL="0" indent="0">
              <a:buFontTx/>
              <a:buNone/>
            </a:pPr>
            <a:r>
              <a:rPr lang="en-GB" altLang="en-US" sz="1900">
                <a:solidFill>
                  <a:schemeClr val="bg1"/>
                </a:solidFill>
                <a:latin typeface="Comic Sans MS"/>
              </a:rPr>
              <a:t>Words are made up from small units of sound called phonemes. Phonics teaches children to be able to listen carefully and identify the phonemes that make up each word. These skills will help your child to read and spell words.</a:t>
            </a:r>
          </a:p>
          <a:p>
            <a:pPr marL="0" indent="0">
              <a:lnSpc>
                <a:spcPct val="90000"/>
              </a:lnSpc>
              <a:buFontTx/>
              <a:buNone/>
            </a:pPr>
            <a:endParaRPr lang="en-GB" altLang="en-US" sz="17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6" name="Rectangle 1229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298" name="Rectangle 1229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30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2302" name="Freeform: Shape 1230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5" name="Title 1">
            <a:extLst>
              <a:ext uri="{FF2B5EF4-FFF2-40B4-BE49-F238E27FC236}">
                <a16:creationId xmlns:a16="http://schemas.microsoft.com/office/drawing/2014/main" id="{AE0EA53A-975F-4464-C641-DEB861CFEE2A}"/>
              </a:ext>
            </a:extLst>
          </p:cNvPr>
          <p:cNvSpPr txBox="1">
            <a:spLocks/>
          </p:cNvSpPr>
          <p:nvPr/>
        </p:nvSpPr>
        <p:spPr bwMode="auto">
          <a:xfrm>
            <a:off x="827484" y="452718"/>
            <a:ext cx="6710641" cy="1400530"/>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algn="l" defTabSz="457200" eaLnBrk="1" hangingPunct="1">
              <a:spcAft>
                <a:spcPts val="600"/>
              </a:spcAft>
              <a:defRPr/>
            </a:pPr>
            <a:r>
              <a:rPr lang="en-US" altLang="en-US" sz="4200" b="0" i="0" kern="1200">
                <a:solidFill>
                  <a:srgbClr val="FFFFFF"/>
                </a:solidFill>
                <a:latin typeface="Comic Sans MS"/>
              </a:rPr>
              <a:t>How do we teach phonics?</a:t>
            </a:r>
            <a:endParaRPr lang="en-US" sz="4200" b="0" i="0" kern="1200">
              <a:solidFill>
                <a:srgbClr val="FFFFFF"/>
              </a:solidFill>
              <a:latin typeface="Century Gothic" panose="020B0502020202020204"/>
            </a:endParaRPr>
          </a:p>
        </p:txBody>
      </p:sp>
      <p:sp>
        <p:nvSpPr>
          <p:cNvPr id="12291" name="Content Placeholder 2">
            <a:extLst>
              <a:ext uri="{FF2B5EF4-FFF2-40B4-BE49-F238E27FC236}">
                <a16:creationId xmlns:a16="http://schemas.microsoft.com/office/drawing/2014/main" id="{9F49951D-6E8A-E6CD-C706-A46E0E9B6AE4}"/>
              </a:ext>
            </a:extLst>
          </p:cNvPr>
          <p:cNvSpPr>
            <a:spLocks noGrp="1"/>
          </p:cNvSpPr>
          <p:nvPr>
            <p:ph idx="1"/>
          </p:nvPr>
        </p:nvSpPr>
        <p:spPr>
          <a:xfrm>
            <a:off x="532656" y="2305966"/>
            <a:ext cx="8215808" cy="3669332"/>
          </a:xfrm>
        </p:spPr>
        <p:txBody>
          <a:bodyPr vert="horz" lIns="91440" tIns="45720" rIns="91440" bIns="45720" rtlCol="0" anchor="t">
            <a:normAutofit fontScale="25000" lnSpcReduction="20000"/>
          </a:bodyPr>
          <a:lstStyle/>
          <a:p>
            <a:pPr marL="0" indent="0">
              <a:lnSpc>
                <a:spcPct val="120000"/>
              </a:lnSpc>
              <a:spcBef>
                <a:spcPct val="20000"/>
              </a:spcBef>
              <a:spcAft>
                <a:spcPts val="600"/>
              </a:spcAft>
              <a:buClr>
                <a:srgbClr val="ACD433"/>
              </a:buClr>
              <a:buNone/>
              <a:defRPr/>
            </a:pPr>
            <a:r>
              <a:rPr lang="en-US" altLang="en-US" sz="6800">
                <a:latin typeface="Comic Sans MS"/>
              </a:rPr>
              <a:t>The </a:t>
            </a:r>
            <a:r>
              <a:rPr lang="en-US" altLang="en-US" sz="6800" err="1">
                <a:latin typeface="Comic Sans MS"/>
              </a:rPr>
              <a:t>programme</a:t>
            </a:r>
            <a:r>
              <a:rPr lang="en-US" altLang="en-US" sz="6800">
                <a:latin typeface="Comic Sans MS"/>
              </a:rPr>
              <a:t> we use is called FFT Success for All. It is a complete Systematic Synthetic Phonics (SSP) </a:t>
            </a:r>
            <a:r>
              <a:rPr lang="en-US" altLang="en-US" sz="6800" err="1">
                <a:latin typeface="Comic Sans MS"/>
              </a:rPr>
              <a:t>programme</a:t>
            </a:r>
            <a:r>
              <a:rPr lang="en-US" altLang="en-US" sz="6800">
                <a:latin typeface="Comic Sans MS"/>
              </a:rPr>
              <a:t> validated by the DfE.</a:t>
            </a:r>
            <a:endParaRPr lang="en-GB" sz="6800">
              <a:solidFill>
                <a:srgbClr val="262626"/>
              </a:solidFill>
              <a:latin typeface="Comic Sans MS"/>
            </a:endParaRPr>
          </a:p>
          <a:p>
            <a:pPr marL="0" indent="0">
              <a:lnSpc>
                <a:spcPct val="120000"/>
              </a:lnSpc>
              <a:spcBef>
                <a:spcPct val="20000"/>
              </a:spcBef>
              <a:spcAft>
                <a:spcPts val="600"/>
              </a:spcAft>
              <a:buNone/>
              <a:defRPr/>
            </a:pPr>
            <a:r>
              <a:rPr lang="en-US" altLang="en-US" sz="6800">
                <a:latin typeface="Comic Sans MS"/>
              </a:rPr>
              <a:t>It is supported by an online Reading Assessment </a:t>
            </a:r>
            <a:r>
              <a:rPr lang="en-US" altLang="en-US" sz="6800" err="1">
                <a:latin typeface="Comic Sans MS"/>
              </a:rPr>
              <a:t>Programme</a:t>
            </a:r>
            <a:r>
              <a:rPr lang="en-US" altLang="en-US" sz="6800">
                <a:latin typeface="Comic Sans MS"/>
              </a:rPr>
              <a:t>.</a:t>
            </a:r>
          </a:p>
          <a:p>
            <a:pPr marL="0" indent="0">
              <a:lnSpc>
                <a:spcPct val="120000"/>
              </a:lnSpc>
              <a:spcBef>
                <a:spcPct val="20000"/>
              </a:spcBef>
              <a:spcAft>
                <a:spcPts val="600"/>
              </a:spcAft>
              <a:buNone/>
              <a:defRPr/>
            </a:pPr>
            <a:r>
              <a:rPr lang="en-US" altLang="en-US" sz="6800">
                <a:latin typeface="Comic Sans MS"/>
              </a:rPr>
              <a:t>It provides additional support via a reading tutoring </a:t>
            </a:r>
            <a:r>
              <a:rPr lang="en-US" altLang="en-US" sz="6800" err="1">
                <a:latin typeface="Comic Sans MS"/>
              </a:rPr>
              <a:t>programme</a:t>
            </a:r>
            <a:r>
              <a:rPr lang="en-US" altLang="en-US" sz="6800">
                <a:latin typeface="Comic Sans MS"/>
              </a:rPr>
              <a:t> too.</a:t>
            </a:r>
          </a:p>
          <a:p>
            <a:pPr marL="0" indent="0">
              <a:lnSpc>
                <a:spcPct val="120000"/>
              </a:lnSpc>
              <a:spcBef>
                <a:spcPct val="20000"/>
              </a:spcBef>
              <a:spcAft>
                <a:spcPts val="600"/>
              </a:spcAft>
              <a:buNone/>
              <a:defRPr/>
            </a:pPr>
            <a:endParaRPr lang="en-US" altLang="en-US" sz="6800">
              <a:latin typeface="Comic Sans MS"/>
            </a:endParaRPr>
          </a:p>
          <a:p>
            <a:pPr marL="0" indent="0">
              <a:lnSpc>
                <a:spcPct val="120000"/>
              </a:lnSpc>
              <a:spcBef>
                <a:spcPct val="20000"/>
              </a:spcBef>
              <a:spcAft>
                <a:spcPts val="600"/>
              </a:spcAft>
              <a:buNone/>
              <a:defRPr/>
            </a:pPr>
            <a:r>
              <a:rPr lang="en-US" altLang="en-US" sz="6800">
                <a:latin typeface="Comic Sans MS"/>
              </a:rPr>
              <a:t>Pre-School and Phase 1:</a:t>
            </a:r>
            <a:endParaRPr lang="en-GB" sz="6800">
              <a:solidFill>
                <a:srgbClr val="262626"/>
              </a:solidFill>
              <a:latin typeface="Comic Sans MS"/>
            </a:endParaRPr>
          </a:p>
          <a:p>
            <a:pPr>
              <a:lnSpc>
                <a:spcPct val="120000"/>
              </a:lnSpc>
              <a:buClr>
                <a:schemeClr val="bg2">
                  <a:lumMod val="40000"/>
                  <a:lumOff val="60000"/>
                </a:schemeClr>
              </a:buClr>
              <a:defRPr/>
            </a:pPr>
            <a:r>
              <a:rPr lang="en-US" altLang="en-US" sz="6800">
                <a:latin typeface="Comic Sans MS"/>
              </a:rPr>
              <a:t>Builds the foundations of phonics through the development of speaking and listening skills, increased attention and understanding </a:t>
            </a:r>
          </a:p>
          <a:p>
            <a:pPr>
              <a:lnSpc>
                <a:spcPct val="120000"/>
              </a:lnSpc>
              <a:buClr>
                <a:schemeClr val="bg2">
                  <a:lumMod val="40000"/>
                  <a:lumOff val="60000"/>
                </a:schemeClr>
              </a:buClr>
              <a:defRPr/>
            </a:pPr>
            <a:r>
              <a:rPr lang="en-US" altLang="en-US" sz="6800">
                <a:latin typeface="Comic Sans MS"/>
              </a:rPr>
              <a:t>Provides a language-rich environment, with positive role models and endless learning opportunities for new vocabulary </a:t>
            </a:r>
          </a:p>
          <a:p>
            <a:pPr>
              <a:lnSpc>
                <a:spcPct val="120000"/>
              </a:lnSpc>
              <a:buClr>
                <a:schemeClr val="bg2">
                  <a:lumMod val="40000"/>
                  <a:lumOff val="60000"/>
                </a:schemeClr>
              </a:buClr>
              <a:defRPr/>
            </a:pPr>
            <a:r>
              <a:rPr lang="en-US" altLang="en-US" sz="6800">
                <a:latin typeface="Comic Sans MS"/>
              </a:rPr>
              <a:t>Simple sequencing of events e.g. first and next</a:t>
            </a:r>
          </a:p>
          <a:p>
            <a:pPr marL="0" indent="0">
              <a:lnSpc>
                <a:spcPct val="120000"/>
              </a:lnSpc>
              <a:buClr>
                <a:srgbClr val="EBEBEB">
                  <a:lumMod val="40000"/>
                  <a:lumOff val="60000"/>
                </a:srgbClr>
              </a:buClr>
              <a:defRPr/>
            </a:pPr>
            <a:endParaRPr lang="en-US" altLang="en-US" sz="6800">
              <a:latin typeface="Century Gothic" panose="020B0502020202020204"/>
            </a:endParaRPr>
          </a:p>
          <a:p>
            <a:pPr>
              <a:lnSpc>
                <a:spcPct val="120000"/>
              </a:lnSpc>
              <a:buClr>
                <a:schemeClr val="bg2">
                  <a:lumMod val="40000"/>
                  <a:lumOff val="60000"/>
                </a:schemeClr>
              </a:buClr>
              <a:defRPr/>
            </a:pPr>
            <a:endParaRPr lang="en-US" altLang="en-US" sz="1400"/>
          </a:p>
          <a:p>
            <a:pPr>
              <a:lnSpc>
                <a:spcPct val="90000"/>
              </a:lnSpc>
              <a:buClr>
                <a:schemeClr val="bg2">
                  <a:lumMod val="40000"/>
                  <a:lumOff val="60000"/>
                </a:schemeClr>
              </a:buClr>
              <a:defRPr/>
            </a:pPr>
            <a:endParaRPr lang="en-US" altLang="en-US" sz="1400"/>
          </a:p>
          <a:p>
            <a:pPr marL="0" indent="0">
              <a:lnSpc>
                <a:spcPct val="90000"/>
              </a:lnSpc>
              <a:buClr>
                <a:schemeClr val="bg2">
                  <a:lumMod val="40000"/>
                  <a:lumOff val="60000"/>
                </a:schemeClr>
              </a:buClr>
              <a:defRPr/>
            </a:pPr>
            <a:r>
              <a:rPr lang="en-US" altLang="en-US" sz="1400"/>
              <a:t>  </a:t>
            </a:r>
          </a:p>
        </p:txBody>
      </p:sp>
      <p:pic>
        <p:nvPicPr>
          <p:cNvPr id="2" name="Picture 1" descr="Success for All school resources - FFT">
            <a:extLst>
              <a:ext uri="{FF2B5EF4-FFF2-40B4-BE49-F238E27FC236}">
                <a16:creationId xmlns:a16="http://schemas.microsoft.com/office/drawing/2014/main" id="{4684E43D-9858-E5AF-0C7B-F7DB49956B60}"/>
              </a:ext>
            </a:extLst>
          </p:cNvPr>
          <p:cNvPicPr>
            <a:picLocks noChangeAspect="1"/>
          </p:cNvPicPr>
          <p:nvPr/>
        </p:nvPicPr>
        <p:blipFill>
          <a:blip r:embed="rId3"/>
          <a:stretch>
            <a:fillRect/>
          </a:stretch>
        </p:blipFill>
        <p:spPr>
          <a:xfrm>
            <a:off x="6084168" y="5502381"/>
            <a:ext cx="2743200" cy="119798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296"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2298" name="Rectangle 12297">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0"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sp>
        <p:nvSpPr>
          <p:cNvPr id="12291" name="Content Placeholder 2">
            <a:extLst>
              <a:ext uri="{FF2B5EF4-FFF2-40B4-BE49-F238E27FC236}">
                <a16:creationId xmlns:a16="http://schemas.microsoft.com/office/drawing/2014/main" id="{93B7A953-2DB1-DA96-AC27-9B4C2D820AB7}"/>
              </a:ext>
            </a:extLst>
          </p:cNvPr>
          <p:cNvSpPr>
            <a:spLocks noGrp="1"/>
          </p:cNvSpPr>
          <p:nvPr>
            <p:ph idx="1"/>
          </p:nvPr>
        </p:nvSpPr>
        <p:spPr>
          <a:xfrm>
            <a:off x="486698" y="2548281"/>
            <a:ext cx="3841954" cy="3658689"/>
          </a:xfrm>
        </p:spPr>
        <p:txBody>
          <a:bodyPr vert="horz" lIns="91440" tIns="45720" rIns="91440" bIns="45720" rtlCol="0" anchor="t">
            <a:normAutofit fontScale="25000" lnSpcReduction="20000"/>
          </a:bodyPr>
          <a:lstStyle/>
          <a:p>
            <a:pPr marL="0" indent="0">
              <a:lnSpc>
                <a:spcPct val="110000"/>
              </a:lnSpc>
              <a:spcAft>
                <a:spcPts val="1800"/>
              </a:spcAft>
              <a:buNone/>
              <a:defRPr/>
            </a:pPr>
            <a:r>
              <a:rPr lang="en-GB" altLang="en-US" sz="8000">
                <a:solidFill>
                  <a:schemeClr val="bg1"/>
                </a:solidFill>
                <a:latin typeface="Comic Sans MS"/>
                <a:cs typeface="Calibri"/>
              </a:rPr>
              <a:t>Phase 1:</a:t>
            </a:r>
          </a:p>
          <a:p>
            <a:pPr>
              <a:lnSpc>
                <a:spcPct val="110000"/>
              </a:lnSpc>
              <a:spcAft>
                <a:spcPts val="1800"/>
              </a:spcAft>
              <a:defRPr/>
            </a:pPr>
            <a:r>
              <a:rPr lang="en-GB" altLang="en-US" sz="8000">
                <a:solidFill>
                  <a:schemeClr val="bg1"/>
                </a:solidFill>
                <a:latin typeface="Comic Sans MS"/>
              </a:rPr>
              <a:t>Promotes body percussion and environmental sounds </a:t>
            </a:r>
          </a:p>
          <a:p>
            <a:pPr>
              <a:lnSpc>
                <a:spcPct val="110000"/>
              </a:lnSpc>
              <a:spcAft>
                <a:spcPts val="1800"/>
              </a:spcAft>
              <a:defRPr/>
            </a:pPr>
            <a:r>
              <a:rPr lang="en-GB" altLang="en-US" sz="8000">
                <a:solidFill>
                  <a:schemeClr val="bg1"/>
                </a:solidFill>
                <a:latin typeface="Comic Sans MS"/>
              </a:rPr>
              <a:t>Explores rhythm and rhyme (e.g. cat and mat) and alliteration (words which begin with the same sound e.g. silly sausage and Percy Pig) </a:t>
            </a:r>
          </a:p>
          <a:p>
            <a:pPr marL="0" indent="0">
              <a:lnSpc>
                <a:spcPct val="90000"/>
              </a:lnSpc>
              <a:buNone/>
              <a:defRPr/>
            </a:pPr>
            <a:r>
              <a:rPr lang="en-GB" altLang="en-US">
                <a:solidFill>
                  <a:schemeClr val="bg1"/>
                </a:solidFill>
                <a:latin typeface="Calibri Light"/>
                <a:cs typeface="Calibri Light"/>
              </a:rPr>
              <a:t>  </a:t>
            </a:r>
            <a:endParaRPr lang="en-GB" altLang="en-US">
              <a:solidFill>
                <a:schemeClr val="bg1"/>
              </a:solidFill>
              <a:latin typeface="Calibri Light" panose="020F0302020204030204" pitchFamily="34" charset="0"/>
              <a:cs typeface="Calibri Light"/>
            </a:endParaRPr>
          </a:p>
        </p:txBody>
      </p:sp>
      <p:sp>
        <p:nvSpPr>
          <p:cNvPr id="3" name="TextBox 2">
            <a:extLst>
              <a:ext uri="{FF2B5EF4-FFF2-40B4-BE49-F238E27FC236}">
                <a16:creationId xmlns:a16="http://schemas.microsoft.com/office/drawing/2014/main" id="{181CAA86-35A6-8B8A-D66D-0A4FE8FA012C}"/>
              </a:ext>
            </a:extLst>
          </p:cNvPr>
          <p:cNvSpPr txBox="1"/>
          <p:nvPr/>
        </p:nvSpPr>
        <p:spPr>
          <a:xfrm>
            <a:off x="853068" y="669073"/>
            <a:ext cx="57205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Comic Sans MS"/>
              </a:rPr>
              <a:t>Pre-School</a:t>
            </a:r>
            <a:endParaRPr lang="en-US"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6" name="Rectangle 1229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298" name="Rectangle 1229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30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2302" name="Freeform: Shape 1230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12291" name="Content Placeholder 2">
            <a:extLst>
              <a:ext uri="{FF2B5EF4-FFF2-40B4-BE49-F238E27FC236}">
                <a16:creationId xmlns:a16="http://schemas.microsoft.com/office/drawing/2014/main" id="{AD3C2E92-C949-2505-F41C-50098BD9378B}"/>
              </a:ext>
            </a:extLst>
          </p:cNvPr>
          <p:cNvSpPr>
            <a:spLocks noGrp="1"/>
          </p:cNvSpPr>
          <p:nvPr>
            <p:ph idx="1"/>
          </p:nvPr>
        </p:nvSpPr>
        <p:spPr>
          <a:xfrm>
            <a:off x="395536" y="2430988"/>
            <a:ext cx="8568952" cy="3623509"/>
          </a:xfrm>
        </p:spPr>
        <p:txBody>
          <a:bodyPr vert="horz" lIns="91440" tIns="45720" rIns="91440" bIns="45720" rtlCol="0" anchor="t">
            <a:normAutofit fontScale="25000" lnSpcReduction="20000"/>
          </a:bodyPr>
          <a:lstStyle/>
          <a:p>
            <a:pPr marL="0" indent="0">
              <a:lnSpc>
                <a:spcPct val="90000"/>
              </a:lnSpc>
              <a:spcAft>
                <a:spcPts val="1800"/>
              </a:spcAft>
              <a:buNone/>
              <a:defRPr/>
            </a:pPr>
            <a:r>
              <a:rPr lang="en-GB" altLang="en-US" sz="8000" dirty="0">
                <a:latin typeface="Comic Sans MS"/>
                <a:cs typeface="Calibri"/>
              </a:rPr>
              <a:t>Reception:</a:t>
            </a:r>
            <a:endParaRPr lang="en-US" sz="8000" dirty="0">
              <a:latin typeface="Comic Sans MS"/>
            </a:endParaRPr>
          </a:p>
          <a:p>
            <a:pPr>
              <a:lnSpc>
                <a:spcPct val="90000"/>
              </a:lnSpc>
              <a:spcAft>
                <a:spcPts val="1800"/>
              </a:spcAft>
              <a:defRPr/>
            </a:pPr>
            <a:r>
              <a:rPr lang="en-GB" altLang="en-US" sz="8000" b="1" dirty="0">
                <a:latin typeface="Comic Sans MS"/>
              </a:rPr>
              <a:t>Phase 2 </a:t>
            </a:r>
            <a:r>
              <a:rPr lang="en-GB" altLang="en-US" sz="8000" dirty="0">
                <a:latin typeface="Comic Sans MS"/>
              </a:rPr>
              <a:t>- Reception/Autumn (individual phonemes/sounds e.g. s, a, t and common exception word sets e.g. I the)</a:t>
            </a:r>
            <a:endParaRPr lang="en-US" sz="8000" dirty="0">
              <a:latin typeface="Comic Sans MS"/>
            </a:endParaRPr>
          </a:p>
          <a:p>
            <a:pPr>
              <a:lnSpc>
                <a:spcPct val="90000"/>
              </a:lnSpc>
              <a:spcAft>
                <a:spcPts val="1800"/>
              </a:spcAft>
              <a:defRPr/>
            </a:pPr>
            <a:r>
              <a:rPr lang="en-GB" altLang="en-US" sz="8000" b="1" dirty="0">
                <a:latin typeface="Comic Sans MS"/>
              </a:rPr>
              <a:t>Phase 3 </a:t>
            </a:r>
            <a:r>
              <a:rPr lang="en-GB" altLang="en-US" sz="8000" dirty="0">
                <a:latin typeface="Comic Sans MS"/>
              </a:rPr>
              <a:t>- Reception/Spring (digraphs e.g. </a:t>
            </a:r>
            <a:r>
              <a:rPr lang="en-GB" altLang="en-US" sz="8000" dirty="0" err="1">
                <a:latin typeface="Comic Sans MS"/>
              </a:rPr>
              <a:t>ch</a:t>
            </a:r>
            <a:r>
              <a:rPr lang="en-GB" altLang="en-US" sz="8000" dirty="0">
                <a:latin typeface="Comic Sans MS"/>
              </a:rPr>
              <a:t>, </a:t>
            </a:r>
            <a:r>
              <a:rPr lang="en-GB" altLang="en-US" sz="8000" dirty="0" err="1">
                <a:latin typeface="Comic Sans MS"/>
              </a:rPr>
              <a:t>sh</a:t>
            </a:r>
            <a:r>
              <a:rPr lang="en-GB" altLang="en-US" sz="8000" dirty="0">
                <a:latin typeface="Comic Sans MS"/>
              </a:rPr>
              <a:t> and common exception word sets e.g. were, there)</a:t>
            </a:r>
          </a:p>
          <a:p>
            <a:pPr>
              <a:lnSpc>
                <a:spcPct val="90000"/>
              </a:lnSpc>
              <a:spcAft>
                <a:spcPts val="1800"/>
              </a:spcAft>
              <a:defRPr/>
            </a:pPr>
            <a:r>
              <a:rPr lang="en-GB" altLang="en-US" sz="8000" b="1" dirty="0">
                <a:latin typeface="Comic Sans MS"/>
              </a:rPr>
              <a:t>Phase 4 </a:t>
            </a:r>
            <a:r>
              <a:rPr lang="en-GB" altLang="en-US" sz="8000" dirty="0">
                <a:latin typeface="Comic Sans MS"/>
              </a:rPr>
              <a:t>– Reception/Summer (trigraphs e.g. air, ear, </a:t>
            </a:r>
            <a:r>
              <a:rPr lang="en-GB" altLang="en-US" sz="8000" dirty="0" err="1">
                <a:latin typeface="Comic Sans MS"/>
              </a:rPr>
              <a:t>ure</a:t>
            </a:r>
            <a:r>
              <a:rPr lang="en-GB" altLang="en-US" sz="8000" dirty="0">
                <a:latin typeface="Comic Sans MS"/>
              </a:rPr>
              <a:t> and further blends and common exception word sets e.g. once, love)</a:t>
            </a:r>
          </a:p>
          <a:p>
            <a:pPr marL="0" indent="0">
              <a:lnSpc>
                <a:spcPct val="90000"/>
              </a:lnSpc>
              <a:spcAft>
                <a:spcPts val="1800"/>
              </a:spcAft>
              <a:buNone/>
              <a:defRPr/>
            </a:pPr>
            <a:r>
              <a:rPr lang="en-GB" altLang="en-US" sz="8000" dirty="0">
                <a:latin typeface="Comic Sans MS"/>
              </a:rPr>
              <a:t>Year 1 and KS1:</a:t>
            </a:r>
          </a:p>
          <a:p>
            <a:pPr>
              <a:lnSpc>
                <a:spcPct val="90000"/>
              </a:lnSpc>
              <a:spcAft>
                <a:spcPts val="1800"/>
              </a:spcAft>
              <a:defRPr/>
            </a:pPr>
            <a:r>
              <a:rPr lang="en-GB" altLang="en-US" sz="8000" b="1" dirty="0">
                <a:latin typeface="Comic Sans MS"/>
              </a:rPr>
              <a:t>Phase 5 and beyond </a:t>
            </a:r>
            <a:r>
              <a:rPr lang="en-GB" altLang="en-US" sz="8000" dirty="0">
                <a:latin typeface="Comic Sans MS"/>
              </a:rPr>
              <a:t>- </a:t>
            </a:r>
            <a:r>
              <a:rPr lang="en-GB" altLang="en-US" sz="8000" dirty="0">
                <a:latin typeface="Comic Sans MS"/>
                <a:ea typeface="ＭＳ Ｐゴシック"/>
              </a:rPr>
              <a:t>recapping each phase throughout</a:t>
            </a:r>
          </a:p>
          <a:p>
            <a:pPr>
              <a:lnSpc>
                <a:spcPct val="90000"/>
              </a:lnSpc>
              <a:defRPr/>
            </a:pPr>
            <a:endParaRPr lang="en-GB" altLang="en-US" sz="1300" dirty="0">
              <a:latin typeface="Calibri Light" panose="020F0302020204030204" pitchFamily="34" charset="0"/>
            </a:endParaRPr>
          </a:p>
          <a:p>
            <a:pPr marL="0" indent="0">
              <a:lnSpc>
                <a:spcPct val="90000"/>
              </a:lnSpc>
              <a:buFontTx/>
              <a:buNone/>
              <a:defRPr/>
            </a:pPr>
            <a:r>
              <a:rPr lang="en-GB" altLang="en-US" sz="1300" dirty="0">
                <a:latin typeface="Calibri Light"/>
                <a:cs typeface="Calibri Light"/>
              </a:rPr>
              <a:t>  </a:t>
            </a:r>
            <a:endParaRPr lang="en-GB" altLang="en-US" sz="1300" dirty="0">
              <a:latin typeface="Calibri Light" panose="020F0302020204030204" pitchFamily="34" charset="0"/>
              <a:cs typeface="Calibri Light"/>
            </a:endParaRPr>
          </a:p>
        </p:txBody>
      </p:sp>
      <p:sp>
        <p:nvSpPr>
          <p:cNvPr id="3" name="TextBox 2">
            <a:extLst>
              <a:ext uri="{FF2B5EF4-FFF2-40B4-BE49-F238E27FC236}">
                <a16:creationId xmlns:a16="http://schemas.microsoft.com/office/drawing/2014/main" id="{AD2473D0-5677-5930-FF12-BFD097E49099}"/>
              </a:ext>
            </a:extLst>
          </p:cNvPr>
          <p:cNvSpPr txBox="1"/>
          <p:nvPr/>
        </p:nvSpPr>
        <p:spPr>
          <a:xfrm>
            <a:off x="853068" y="669073"/>
            <a:ext cx="57205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bg1"/>
                </a:solidFill>
                <a:latin typeface="Comic Sans MS"/>
              </a:rPr>
              <a:t>Reception</a:t>
            </a:r>
            <a:endParaRPr lang="en-US" sz="360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DC992020-FE4A-8708-25ED-E9818D926789}"/>
              </a:ext>
            </a:extLst>
          </p:cNvPr>
          <p:cNvSpPr>
            <a:spLocks noGrp="1"/>
          </p:cNvSpPr>
          <p:nvPr>
            <p:ph type="title"/>
          </p:nvPr>
        </p:nvSpPr>
        <p:spPr>
          <a:xfrm>
            <a:off x="827484" y="452718"/>
            <a:ext cx="6710641" cy="1400530"/>
          </a:xfrm>
        </p:spPr>
        <p:txBody>
          <a:bodyPr anchor="ctr">
            <a:normAutofit/>
          </a:bodyPr>
          <a:lstStyle/>
          <a:p>
            <a:r>
              <a:rPr lang="en-US">
                <a:solidFill>
                  <a:srgbClr val="FFFFFF"/>
                </a:solidFill>
                <a:latin typeface="Comic Sans MS"/>
              </a:rPr>
              <a:t>Reception</a:t>
            </a:r>
          </a:p>
        </p:txBody>
      </p:sp>
      <p:pic>
        <p:nvPicPr>
          <p:cNvPr id="11" name="Picture 10" descr="A screenshot of a phone&#10;&#10;Description automatically generated">
            <a:extLst>
              <a:ext uri="{FF2B5EF4-FFF2-40B4-BE49-F238E27FC236}">
                <a16:creationId xmlns:a16="http://schemas.microsoft.com/office/drawing/2014/main" id="{62BA18DF-25D7-4F9A-8C3C-7836283C1E00}"/>
              </a:ext>
            </a:extLst>
          </p:cNvPr>
          <p:cNvPicPr>
            <a:picLocks noChangeAspect="1"/>
          </p:cNvPicPr>
          <p:nvPr/>
        </p:nvPicPr>
        <p:blipFill>
          <a:blip r:embed="rId2"/>
          <a:stretch>
            <a:fillRect/>
          </a:stretch>
        </p:blipFill>
        <p:spPr>
          <a:xfrm>
            <a:off x="223935" y="2606344"/>
            <a:ext cx="8696129" cy="1589330"/>
          </a:xfrm>
          <a:prstGeom prst="rect">
            <a:avLst/>
          </a:prstGeom>
        </p:spPr>
      </p:pic>
      <p:sp>
        <p:nvSpPr>
          <p:cNvPr id="13" name="TextBox 1">
            <a:extLst>
              <a:ext uri="{FF2B5EF4-FFF2-40B4-BE49-F238E27FC236}">
                <a16:creationId xmlns:a16="http://schemas.microsoft.com/office/drawing/2014/main" id="{BE123070-C6C6-8984-DC12-E73DC3A86A8C}"/>
              </a:ext>
            </a:extLst>
          </p:cNvPr>
          <p:cNvSpPr txBox="1"/>
          <p:nvPr/>
        </p:nvSpPr>
        <p:spPr>
          <a:xfrm>
            <a:off x="430335" y="2101408"/>
            <a:ext cx="2050561" cy="369332"/>
          </a:xfrm>
          <a:prstGeom prst="rect">
            <a:avLst/>
          </a:prstGeom>
          <a:noFill/>
        </p:spPr>
        <p:txBody>
          <a:bodyPr wrap="non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latin typeface="Comic Sans MS"/>
              </a:rPr>
              <a:t>Term 1 – 1 lesson</a:t>
            </a:r>
          </a:p>
        </p:txBody>
      </p:sp>
      <p:pic>
        <p:nvPicPr>
          <p:cNvPr id="15" name="Picture 14">
            <a:extLst>
              <a:ext uri="{FF2B5EF4-FFF2-40B4-BE49-F238E27FC236}">
                <a16:creationId xmlns:a16="http://schemas.microsoft.com/office/drawing/2014/main" id="{89B4B7BB-A9CD-012B-C01A-C09D3C63E817}"/>
              </a:ext>
            </a:extLst>
          </p:cNvPr>
          <p:cNvPicPr>
            <a:picLocks noChangeAspect="1"/>
          </p:cNvPicPr>
          <p:nvPr/>
        </p:nvPicPr>
        <p:blipFill>
          <a:blip r:embed="rId3"/>
          <a:stretch>
            <a:fillRect/>
          </a:stretch>
        </p:blipFill>
        <p:spPr>
          <a:xfrm>
            <a:off x="225062" y="4645881"/>
            <a:ext cx="8690767" cy="1608238"/>
          </a:xfrm>
          <a:prstGeom prst="rect">
            <a:avLst/>
          </a:prstGeom>
        </p:spPr>
      </p:pic>
      <p:sp>
        <p:nvSpPr>
          <p:cNvPr id="19" name="TextBox 18">
            <a:extLst>
              <a:ext uri="{FF2B5EF4-FFF2-40B4-BE49-F238E27FC236}">
                <a16:creationId xmlns:a16="http://schemas.microsoft.com/office/drawing/2014/main" id="{34B64DE7-6F8D-61EE-3220-0F86CAD6827B}"/>
              </a:ext>
            </a:extLst>
          </p:cNvPr>
          <p:cNvSpPr txBox="1"/>
          <p:nvPr/>
        </p:nvSpPr>
        <p:spPr>
          <a:xfrm>
            <a:off x="429208" y="427721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omic Sans MS"/>
              </a:rPr>
              <a:t>Term 2 – 1 lesson</a:t>
            </a:r>
            <a:endParaRPr lang="en-US">
              <a:latin typeface="Comic Sans MS"/>
            </a:endParaRPr>
          </a:p>
        </p:txBody>
      </p:sp>
    </p:spTree>
    <p:extLst>
      <p:ext uri="{BB962C8B-B14F-4D97-AF65-F5344CB8AC3E}">
        <p14:creationId xmlns:p14="http://schemas.microsoft.com/office/powerpoint/2010/main" val="201191036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TotalTime>
  <Words>1548</Words>
  <Application>Microsoft Office PowerPoint</Application>
  <PresentationFormat>On-screen Show (4:3)</PresentationFormat>
  <Paragraphs>140</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Arial,Sans-Serif</vt:lpstr>
      <vt:lpstr>Calibri</vt:lpstr>
      <vt:lpstr>Calibri Light</vt:lpstr>
      <vt:lpstr>Century Gothic</vt:lpstr>
      <vt:lpstr>Comic Sans MS</vt:lpstr>
      <vt:lpstr>Wingdings 3</vt:lpstr>
      <vt:lpstr>Ion</vt:lpstr>
      <vt:lpstr>EYFS  Phonics and Reading  Workshop  </vt:lpstr>
      <vt:lpstr>PowerPoint Presentation</vt:lpstr>
      <vt:lpstr>PowerPoint Presentation</vt:lpstr>
      <vt:lpstr>PowerPoint Presentation</vt:lpstr>
      <vt:lpstr>What is phonics?</vt:lpstr>
      <vt:lpstr>PowerPoint Presentation</vt:lpstr>
      <vt:lpstr>PowerPoint Presentation</vt:lpstr>
      <vt:lpstr>PowerPoint Presentation</vt:lpstr>
      <vt:lpstr>Reception</vt:lpstr>
      <vt:lpstr>What skills does my child need? Stretch and read</vt:lpstr>
      <vt:lpstr>Co-operative Learning in Reception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Introduction to  Reading in the EYFS</vt:lpstr>
      <vt:lpstr>PowerPoint Presentation</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phonics evening.</dc:title>
  <dc:creator>Administrator</dc:creator>
  <cp:lastModifiedBy>Natalie Bayes</cp:lastModifiedBy>
  <cp:revision>2</cp:revision>
  <cp:lastPrinted>2023-09-20T08:54:29Z</cp:lastPrinted>
  <dcterms:created xsi:type="dcterms:W3CDTF">2008-11-07T13:42:23Z</dcterms:created>
  <dcterms:modified xsi:type="dcterms:W3CDTF">2023-09-20T10:27:40Z</dcterms:modified>
</cp:coreProperties>
</file>